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Override PartName="/ppt/notesSlides/notesSlide1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3" r:id="rId1"/>
  </p:sldMasterIdLst>
  <p:notesMasterIdLst>
    <p:notesMasterId r:id="rId22"/>
  </p:notesMasterIdLst>
  <p:handoutMasterIdLst>
    <p:handoutMasterId r:id="rId23"/>
  </p:handoutMasterIdLst>
  <p:sldIdLst>
    <p:sldId id="504" r:id="rId2"/>
    <p:sldId id="452" r:id="rId3"/>
    <p:sldId id="529" r:id="rId4"/>
    <p:sldId id="456" r:id="rId5"/>
    <p:sldId id="488" r:id="rId6"/>
    <p:sldId id="519" r:id="rId7"/>
    <p:sldId id="520" r:id="rId8"/>
    <p:sldId id="495" r:id="rId9"/>
    <p:sldId id="516" r:id="rId10"/>
    <p:sldId id="534" r:id="rId11"/>
    <p:sldId id="497" r:id="rId12"/>
    <p:sldId id="531" r:id="rId13"/>
    <p:sldId id="533" r:id="rId14"/>
    <p:sldId id="508" r:id="rId15"/>
    <p:sldId id="507" r:id="rId16"/>
    <p:sldId id="510" r:id="rId17"/>
    <p:sldId id="535" r:id="rId18"/>
    <p:sldId id="536" r:id="rId19"/>
    <p:sldId id="537" r:id="rId20"/>
    <p:sldId id="483" r:id="rId21"/>
  </p:sldIdLst>
  <p:sldSz cx="9144000" cy="6858000" type="screen4x3"/>
  <p:notesSz cx="92964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F8F8F8"/>
    <a:srgbClr val="000000"/>
    <a:srgbClr val="FF6600"/>
    <a:srgbClr val="6699FF"/>
    <a:srgbClr val="FF9933"/>
    <a:srgbClr val="66CCFF"/>
    <a:srgbClr val="EF5762"/>
    <a:srgbClr val="CC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7" autoAdjust="0"/>
    <p:restoredTop sz="98194" autoAdjust="0"/>
  </p:normalViewPr>
  <p:slideViewPr>
    <p:cSldViewPr>
      <p:cViewPr varScale="1">
        <p:scale>
          <a:sx n="107" d="100"/>
          <a:sy n="107" d="100"/>
        </p:scale>
        <p:origin x="-234" y="-78"/>
      </p:cViewPr>
      <p:guideLst>
        <p:guide orient="horz" pos="144"/>
        <p:guide pos="32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2814" y="-96"/>
      </p:cViewPr>
      <p:guideLst>
        <p:guide orient="horz" pos="2209"/>
        <p:guide pos="2927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4150" y="0"/>
            <a:ext cx="4030663" cy="3508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2EE4CF74-BE96-4BFF-BAA7-A78FE3E5D99D}" type="datetime1">
              <a:rPr lang="en-US"/>
              <a:pPr>
                <a:defRPr/>
              </a:pPr>
              <a:t>11/9/2015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7975"/>
            <a:ext cx="4029075" cy="3508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4150" y="6657975"/>
            <a:ext cx="4030663" cy="3508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2B52FE36-6EC0-4C9A-AA81-7AFEE6046D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4150" y="0"/>
            <a:ext cx="4030663" cy="3508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A510FC9D-8820-44AB-BB51-B810C412782C}" type="datetime1">
              <a:rPr lang="en-US"/>
              <a:pPr>
                <a:defRPr/>
              </a:pPr>
              <a:t>11/9/2015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275" y="3330575"/>
            <a:ext cx="7435850" cy="31543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7975"/>
            <a:ext cx="4029075" cy="3508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4150" y="6657975"/>
            <a:ext cx="4030663" cy="3508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4D9E6474-2B7E-4A3A-8027-43544F9873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CC0A0647-C420-4F4F-BCED-7A7198A64A15}" type="slidenum">
              <a:rPr lang="en-US" smtClean="0"/>
              <a:pPr eaLnBrk="1" hangingPunct="1">
                <a:defRPr/>
              </a:pPr>
              <a:t>1</a:t>
            </a:fld>
            <a:endParaRPr lang="en-US" smtClean="0"/>
          </a:p>
        </p:txBody>
      </p:sp>
      <p:sp>
        <p:nvSpPr>
          <p:cNvPr id="39941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AB6051E7-2D31-4FC8-AD51-E20311463C3E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1D97B0B5-FC7B-40F2-9CC7-D62DED9383AC}" type="slidenum">
              <a:rPr lang="en-US" smtClean="0"/>
              <a:pPr eaLnBrk="1" hangingPunct="1">
                <a:defRPr/>
              </a:pPr>
              <a:t>12</a:t>
            </a:fld>
            <a:endParaRPr lang="en-US" smtClean="0"/>
          </a:p>
        </p:txBody>
      </p:sp>
      <p:sp>
        <p:nvSpPr>
          <p:cNvPr id="49157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26E43B1B-F437-42EE-9CFD-AAEDD19075FB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1D97B0B5-FC7B-40F2-9CC7-D62DED9383AC}" type="slidenum">
              <a:rPr lang="en-US" smtClean="0"/>
              <a:pPr eaLnBrk="1" hangingPunct="1">
                <a:defRPr/>
              </a:pPr>
              <a:t>13</a:t>
            </a:fld>
            <a:endParaRPr lang="en-US" smtClean="0"/>
          </a:p>
        </p:txBody>
      </p:sp>
      <p:sp>
        <p:nvSpPr>
          <p:cNvPr id="49157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26E43B1B-F437-42EE-9CFD-AAEDD19075FB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FF6397E1-A29E-40D7-8515-AB70A1198311}" type="slidenum">
              <a:rPr lang="en-US" smtClean="0"/>
              <a:pPr eaLnBrk="1" hangingPunct="1">
                <a:defRPr/>
              </a:pPr>
              <a:t>14</a:t>
            </a:fld>
            <a:endParaRPr lang="en-US" smtClean="0"/>
          </a:p>
        </p:txBody>
      </p:sp>
      <p:sp>
        <p:nvSpPr>
          <p:cNvPr id="59397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6DA30CA3-05B6-41DB-89CF-1A077E2D897B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1F2BCB34-1FFF-41B0-9ED5-7DAD03B4D7F7}" type="slidenum">
              <a:rPr lang="en-US" smtClean="0"/>
              <a:pPr eaLnBrk="1" hangingPunct="1">
                <a:defRPr/>
              </a:pPr>
              <a:t>15</a:t>
            </a:fld>
            <a:endParaRPr lang="en-US" smtClean="0"/>
          </a:p>
        </p:txBody>
      </p:sp>
      <p:sp>
        <p:nvSpPr>
          <p:cNvPr id="58373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F562BB97-CD14-4781-86E2-D551525CE290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AF8E0C43-AD71-4897-8A9B-41AC0C38063A}" type="slidenum">
              <a:rPr lang="en-US" smtClean="0"/>
              <a:pPr eaLnBrk="1" hangingPunct="1">
                <a:defRPr/>
              </a:pPr>
              <a:t>16</a:t>
            </a:fld>
            <a:endParaRPr lang="en-US" smtClean="0"/>
          </a:p>
        </p:txBody>
      </p:sp>
      <p:sp>
        <p:nvSpPr>
          <p:cNvPr id="60421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13071CF7-BB2E-41FB-B04C-B6BC34C7BA41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AF8E0C43-AD71-4897-8A9B-41AC0C38063A}" type="slidenum">
              <a:rPr lang="en-US" smtClean="0"/>
              <a:pPr eaLnBrk="1" hangingPunct="1">
                <a:defRPr/>
              </a:pPr>
              <a:t>17</a:t>
            </a:fld>
            <a:endParaRPr lang="en-US" smtClean="0"/>
          </a:p>
        </p:txBody>
      </p:sp>
      <p:sp>
        <p:nvSpPr>
          <p:cNvPr id="60421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13071CF7-BB2E-41FB-B04C-B6BC34C7BA41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AF8E0C43-AD71-4897-8A9B-41AC0C38063A}" type="slidenum">
              <a:rPr lang="en-US" smtClean="0"/>
              <a:pPr eaLnBrk="1" hangingPunct="1">
                <a:defRPr/>
              </a:pPr>
              <a:t>18</a:t>
            </a:fld>
            <a:endParaRPr lang="en-US" smtClean="0"/>
          </a:p>
        </p:txBody>
      </p:sp>
      <p:sp>
        <p:nvSpPr>
          <p:cNvPr id="60421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13071CF7-BB2E-41FB-B04C-B6BC34C7BA41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AF8E0C43-AD71-4897-8A9B-41AC0C38063A}" type="slidenum">
              <a:rPr lang="en-US" smtClean="0"/>
              <a:pPr eaLnBrk="1" hangingPunct="1">
                <a:defRPr/>
              </a:pPr>
              <a:t>19</a:t>
            </a:fld>
            <a:endParaRPr lang="en-US" smtClean="0"/>
          </a:p>
        </p:txBody>
      </p:sp>
      <p:sp>
        <p:nvSpPr>
          <p:cNvPr id="60421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13071CF7-BB2E-41FB-B04C-B6BC34C7BA41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00EF55C1-5F8F-419A-8C5B-F0CF3EE7F5F2}" type="slidenum">
              <a:rPr lang="en-US" smtClean="0"/>
              <a:pPr eaLnBrk="1" hangingPunct="1">
                <a:defRPr/>
              </a:pPr>
              <a:t>2</a:t>
            </a:fld>
            <a:endParaRPr lang="en-US" smtClean="0"/>
          </a:p>
        </p:txBody>
      </p:sp>
      <p:sp>
        <p:nvSpPr>
          <p:cNvPr id="40965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CEC11BF2-25FF-479A-914B-8827F8F28770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9DBDE2C0-4249-464D-A751-C3540EB60784}" type="slidenum">
              <a:rPr lang="en-US" smtClean="0"/>
              <a:pPr eaLnBrk="1" hangingPunct="1">
                <a:defRPr/>
              </a:pPr>
              <a:t>3</a:t>
            </a:fld>
            <a:endParaRPr lang="en-US" smtClean="0"/>
          </a:p>
        </p:txBody>
      </p:sp>
      <p:sp>
        <p:nvSpPr>
          <p:cNvPr id="41989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8F02A3F8-53B9-40D8-B656-8E9D5C30F686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C190F009-07B4-4C40-9D73-E519904A30A2}" type="slidenum">
              <a:rPr lang="en-US" smtClean="0"/>
              <a:pPr eaLnBrk="1" hangingPunct="1">
                <a:defRPr/>
              </a:pPr>
              <a:t>4</a:t>
            </a:fld>
            <a:endParaRPr lang="en-US" smtClean="0"/>
          </a:p>
        </p:txBody>
      </p:sp>
      <p:sp>
        <p:nvSpPr>
          <p:cNvPr id="51205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CB3DF0D2-929B-41D0-9748-E8092C41AAF9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D84AB7AB-60EA-45F2-936F-3EFED423B63D}" type="slidenum">
              <a:rPr lang="en-US" smtClean="0"/>
              <a:pPr eaLnBrk="1" hangingPunct="1">
                <a:defRPr/>
              </a:pPr>
              <a:t>5</a:t>
            </a:fld>
            <a:endParaRPr lang="en-US" smtClean="0"/>
          </a:p>
        </p:txBody>
      </p:sp>
      <p:sp>
        <p:nvSpPr>
          <p:cNvPr id="50181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C132F8F1-F4A6-4830-BF8D-980DA7AAC010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C9594953-F50B-4221-86FA-DD2C6AC2FC06}" type="slidenum">
              <a:rPr lang="en-US" smtClean="0"/>
              <a:pPr eaLnBrk="1" hangingPunct="1">
                <a:defRPr/>
              </a:pPr>
              <a:t>8</a:t>
            </a:fld>
            <a:endParaRPr lang="en-US" smtClean="0"/>
          </a:p>
        </p:txBody>
      </p:sp>
      <p:sp>
        <p:nvSpPr>
          <p:cNvPr id="44037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102FBAF6-E0DC-4620-9B60-44BA58ECAEBB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C1B2D17F-41C0-474F-B608-8A81A91DAA70}" type="slidenum">
              <a:rPr lang="en-US" smtClean="0"/>
              <a:pPr eaLnBrk="1" hangingPunct="1">
                <a:defRPr/>
              </a:pPr>
              <a:t>9</a:t>
            </a:fld>
            <a:endParaRPr lang="en-US" smtClean="0"/>
          </a:p>
        </p:txBody>
      </p:sp>
      <p:sp>
        <p:nvSpPr>
          <p:cNvPr id="46085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417C1DAA-A065-46CE-8453-DEB5F3B47EBA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C1B2D17F-41C0-474F-B608-8A81A91DAA70}" type="slidenum">
              <a:rPr lang="en-US" smtClean="0"/>
              <a:pPr eaLnBrk="1" hangingPunct="1">
                <a:defRPr/>
              </a:pPr>
              <a:t>10</a:t>
            </a:fld>
            <a:endParaRPr lang="en-US" smtClean="0"/>
          </a:p>
        </p:txBody>
      </p:sp>
      <p:sp>
        <p:nvSpPr>
          <p:cNvPr id="46085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417C1DAA-A065-46CE-8453-DEB5F3B47EBA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6B136EC5-BF04-4D6C-A81E-39FFABBAF9AC}" type="slidenum">
              <a:rPr lang="en-US" smtClean="0"/>
              <a:pPr eaLnBrk="1" hangingPunct="1">
                <a:defRPr/>
              </a:pPr>
              <a:t>11</a:t>
            </a:fld>
            <a:endParaRPr lang="en-US" smtClean="0"/>
          </a:p>
        </p:txBody>
      </p:sp>
      <p:sp>
        <p:nvSpPr>
          <p:cNvPr id="47109" name="Date Placeholder 4"/>
          <p:cNvSpPr>
            <a:spLocks noGrp="1"/>
          </p:cNvSpPr>
          <p:nvPr>
            <p:ph type="dt" sz="quarter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defRPr/>
            </a:pPr>
            <a:fld id="{BAD5E2B0-8669-4DD2-9326-A078B47CCA98}" type="datetime1">
              <a:rPr lang="en-US" smtClean="0"/>
              <a:pPr eaLnBrk="1" hangingPunct="1">
                <a:defRPr/>
              </a:pPr>
              <a:t>11/9/2015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86868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0AF8110F-2E99-4D71-B6CB-D9005443E2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2"/>
              </a:buBlip>
              <a:defRPr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  <a:lvl2pPr>
              <a:buFontTx/>
              <a:buBlip>
                <a:blip r:embed="rId2"/>
              </a:buBlip>
              <a:defRPr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2pPr>
            <a:lvl3pPr>
              <a:buFontTx/>
              <a:buBlip>
                <a:blip r:embed="rId2"/>
              </a:buBlip>
              <a:defRPr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3pPr>
            <a:lvl4pPr>
              <a:buFontTx/>
              <a:buBlip>
                <a:blip r:embed="rId2"/>
              </a:buBlip>
              <a:defRPr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4pPr>
            <a:lvl5pPr>
              <a:buFontTx/>
              <a:buBlip>
                <a:blip r:embed="rId2"/>
              </a:buBlip>
              <a:defRPr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93A4C577-62A7-4CA3-9E4A-96937C763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F685E039-9389-4916-9C67-F5C8BFC2B8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686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zak\Desktop\TRENDnet.jpg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81800" y="152400"/>
            <a:ext cx="2209800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926" r:id="rId1"/>
    <p:sldLayoutId id="2147488927" r:id="rId2"/>
    <p:sldLayoutId id="2147488923" r:id="rId3"/>
    <p:sldLayoutId id="2147488924" r:id="rId4"/>
    <p:sldLayoutId id="2147488928" r:id="rId5"/>
    <p:sldLayoutId id="2147488925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wm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jpeg"/><Relationship Id="rId5" Type="http://schemas.openxmlformats.org/officeDocument/2006/relationships/image" Target="../media/image51.wmf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josemotta@trend.net.b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trendnet.com/products/default.asp?cat=4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819400" y="2895600"/>
            <a:ext cx="426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ea typeface="Arial Unicode MS" pitchFamily="34" charset="-128"/>
              <a:cs typeface="Tahoma" pitchFamily="34" charset="0"/>
            </a:endParaRPr>
          </a:p>
        </p:txBody>
      </p:sp>
      <p:pic>
        <p:nvPicPr>
          <p:cNvPr id="5123" name="Picture 3" descr="\\pixelpro2\ETC\for_Emily\Cristina\pp_cover2014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0013" y="-133350"/>
            <a:ext cx="9320213" cy="706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1206500" y="5410200"/>
            <a:ext cx="67056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5000" kern="0" dirty="0" smtClean="0">
                <a:solidFill>
                  <a:srgbClr val="0070C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Visão Corporativa</a:t>
            </a:r>
            <a:endParaRPr lang="en-US" sz="5000" kern="0" dirty="0">
              <a:solidFill>
                <a:srgbClr val="0070C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90800" y="6248400"/>
            <a:ext cx="3962400" cy="4572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Segoe UI Symbol" pitchFamily="34" charset="0"/>
                <a:ea typeface="Segoe UI Symbol" pitchFamily="34" charset="0"/>
                <a:cs typeface="Tahoma" pitchFamily="34" charset="0"/>
              </a:rPr>
              <a:t>A 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  <a:latin typeface="Segoe UI Symbol" pitchFamily="34" charset="0"/>
                <a:ea typeface="Segoe UI Symbol" pitchFamily="34" charset="0"/>
                <a:cs typeface="Tahoma" pitchFamily="34" charset="0"/>
              </a:rPr>
              <a:t>Tendência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Segoe UI Symbol" pitchFamily="34" charset="0"/>
                <a:ea typeface="Segoe UI Symbol" pitchFamily="34" charset="0"/>
                <a:cs typeface="Tahoma" pitchFamily="34" charset="0"/>
              </a:rPr>
              <a:t> em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Symbol" pitchFamily="34" charset="0"/>
                <a:ea typeface="Segoe UI Symbol" pitchFamily="34" charset="0"/>
                <a:cs typeface="Tahoma" pitchFamily="34" charset="0"/>
              </a:rPr>
              <a:t>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Segoe UI Symbol" pitchFamily="34" charset="0"/>
                <a:ea typeface="Segoe UI Symbol" pitchFamily="34" charset="0"/>
                <a:cs typeface="Tahoma" pitchFamily="34" charset="0"/>
              </a:rPr>
              <a:t>edes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Segoe UI Symbol" pitchFamily="34" charset="0"/>
              <a:ea typeface="Segoe UI Symbol" pitchFamily="34" charset="0"/>
              <a:cs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3400" y="1143000"/>
            <a:ext cx="4724400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Compartilham um único Teclado, Vídeo e Mouse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>
                <a:ea typeface="Arial Unicode MS" pitchFamily="34" charset="-128"/>
                <a:cs typeface="Arial Unicode MS" pitchFamily="34" charset="-128"/>
              </a:rPr>
              <a:t>2, 4, 8 e 16 portas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Portas USB e PS/2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Vídeos DVI alta resolução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Portas compatíveis VGA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Modelos com Áudio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>
                <a:ea typeface="Arial Unicode MS" pitchFamily="34" charset="-128"/>
                <a:cs typeface="Arial Unicode MS" pitchFamily="34" charset="-128"/>
              </a:rPr>
              <a:t>Prêmios de </a:t>
            </a:r>
            <a:r>
              <a:rPr lang="en-US" sz="2500" b="0" dirty="0" smtClean="0">
                <a:ea typeface="Arial Unicode MS" pitchFamily="34" charset="-128"/>
                <a:cs typeface="Arial Unicode MS" pitchFamily="34" charset="-128"/>
              </a:rPr>
              <a:t>Qualidade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ea typeface="Arial Unicode MS" pitchFamily="34" charset="-128"/>
                <a:cs typeface="Arial Unicode MS" pitchFamily="34" charset="-128"/>
              </a:rPr>
              <a:t>Cabos USB e PS/2</a:t>
            </a:r>
            <a:endParaRPr lang="en-US" sz="2500" b="0" dirty="0">
              <a:ea typeface="Arial Unicode MS" pitchFamily="34" charset="-128"/>
              <a:cs typeface="Arial Unicode MS" pitchFamily="34" charset="-128"/>
            </a:endParaRP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endParaRPr lang="en-US" sz="2500" b="0" dirty="0" smtClean="0">
              <a:latin typeface="+mj-lt"/>
              <a:ea typeface="Arial Unicode MS" pitchFamily="34" charset="-128"/>
              <a:cs typeface="Arial Unicode MS" pitchFamily="34" charset="-128"/>
            </a:endParaRP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endParaRPr lang="en-US" sz="2500" b="0" dirty="0" smtClean="0"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333374" y="76200"/>
            <a:ext cx="6296025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50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Chaveadores KVM</a:t>
            </a:r>
            <a:endParaRPr lang="en-US" sz="5000" kern="0" dirty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65538" name="Picture 2" descr="C:\Users\jo\Pictures\TK-1603R.jpg"/>
          <p:cNvPicPr>
            <a:picLocks noChangeAspect="1" noChangeArrowheads="1"/>
          </p:cNvPicPr>
          <p:nvPr/>
        </p:nvPicPr>
        <p:blipFill>
          <a:blip r:embed="rId3" cstate="print"/>
          <a:srcRect r="4000" b="29333"/>
          <a:stretch>
            <a:fillRect/>
          </a:stretch>
        </p:blipFill>
        <p:spPr bwMode="auto">
          <a:xfrm>
            <a:off x="5334000" y="4610100"/>
            <a:ext cx="2743200" cy="2019300"/>
          </a:xfrm>
          <a:prstGeom prst="rect">
            <a:avLst/>
          </a:prstGeom>
          <a:noFill/>
        </p:spPr>
      </p:pic>
      <p:pic>
        <p:nvPicPr>
          <p:cNvPr id="65539" name="Picture 3" descr="C:\Users\jo\Pictures\TK-408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1143000"/>
            <a:ext cx="2857500" cy="2857500"/>
          </a:xfrm>
          <a:prstGeom prst="rect">
            <a:avLst/>
          </a:prstGeom>
          <a:noFill/>
        </p:spPr>
      </p:pic>
      <p:pic>
        <p:nvPicPr>
          <p:cNvPr id="65542" name="Picture 6" descr="C:\Users\jo\Pictures\TK-403KR.jpg"/>
          <p:cNvPicPr>
            <a:picLocks noChangeAspect="1" noChangeArrowheads="1"/>
          </p:cNvPicPr>
          <p:nvPr/>
        </p:nvPicPr>
        <p:blipFill>
          <a:blip r:embed="rId5" cstate="print"/>
          <a:srcRect r="1333" b="32000"/>
          <a:stretch>
            <a:fillRect/>
          </a:stretch>
        </p:blipFill>
        <p:spPr bwMode="auto">
          <a:xfrm>
            <a:off x="2057400" y="4610100"/>
            <a:ext cx="2819400" cy="1943100"/>
          </a:xfrm>
          <a:prstGeom prst="rect">
            <a:avLst/>
          </a:prstGeom>
          <a:noFill/>
        </p:spPr>
      </p:pic>
      <p:pic>
        <p:nvPicPr>
          <p:cNvPr id="65541" name="Picture 5" descr="C:\Users\jo\Pictures\TK-215i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4362450"/>
            <a:ext cx="1885950" cy="1885950"/>
          </a:xfrm>
          <a:prstGeom prst="rect">
            <a:avLst/>
          </a:prstGeom>
          <a:noFill/>
        </p:spPr>
      </p:pic>
      <p:pic>
        <p:nvPicPr>
          <p:cNvPr id="65544" name="Picture 8" descr="C:\Users\jo\Pictures\TK-EX4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20888" y="3276600"/>
            <a:ext cx="2209800" cy="22098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 bwMode="auto">
          <a:xfrm>
            <a:off x="3143250" y="4752201"/>
            <a:ext cx="121920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1200" b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TI-PG541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14800" y="1295400"/>
            <a:ext cx="4876800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Switches PoE </a:t>
            </a:r>
            <a:r>
              <a:rPr lang="en-US" sz="2500" b="0" dirty="0">
                <a:latin typeface="+mj-lt"/>
                <a:ea typeface="Arial Unicode MS" pitchFamily="34" charset="-128"/>
                <a:cs typeface="Arial Unicode MS" pitchFamily="34" charset="-128"/>
              </a:rPr>
              <a:t>&amp; PoE</a:t>
            </a: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+</a:t>
            </a:r>
            <a:endParaRPr lang="en-US" sz="2500" b="0" dirty="0">
              <a:latin typeface="+mj-lt"/>
              <a:ea typeface="Arial Unicode MS" pitchFamily="34" charset="-128"/>
              <a:cs typeface="Arial Unicode MS" pitchFamily="34" charset="-128"/>
            </a:endParaRP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ea typeface="Arial Unicode MS" pitchFamily="34" charset="-128"/>
                <a:cs typeface="Arial Unicode MS" pitchFamily="34" charset="-128"/>
              </a:rPr>
              <a:t>Não Gerenciável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ea typeface="Arial Unicode MS" pitchFamily="34" charset="-128"/>
                <a:cs typeface="Arial Unicode MS" pitchFamily="34" charset="-128"/>
              </a:rPr>
              <a:t>Web Smart com SFP Fibra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Industrial resiste a </a:t>
            </a:r>
            <a:r>
              <a:rPr lang="en-US" sz="2500" b="0" dirty="0">
                <a:latin typeface="+mj-lt"/>
                <a:ea typeface="Arial Unicode MS" pitchFamily="34" charset="-128"/>
                <a:cs typeface="Arial Unicode MS" pitchFamily="34" charset="-128"/>
              </a:rPr>
              <a:t>70 ºC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333375" y="76200"/>
            <a:ext cx="5105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50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PoE / PoE+</a:t>
            </a:r>
            <a:endParaRPr lang="en-US" sz="5000" kern="0" dirty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76200" y="5666601"/>
            <a:ext cx="121920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1200" b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TPE-224WS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3200400" y="5486400"/>
            <a:ext cx="129540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1200" b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TPE-4840WS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876800"/>
            <a:ext cx="2514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5695950"/>
            <a:ext cx="29622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1" name="Picture 9" descr="C:\Users\jo\Pictures\TPE-1020W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1066800"/>
            <a:ext cx="3124200" cy="3124200"/>
          </a:xfrm>
          <a:prstGeom prst="rect">
            <a:avLst/>
          </a:prstGeom>
          <a:noFill/>
        </p:spPr>
      </p:pic>
      <p:pic>
        <p:nvPicPr>
          <p:cNvPr id="18445" name="Picture 13" descr="C:\Users\jo\Pictures\TI-PG54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14650" y="3067050"/>
            <a:ext cx="1733550" cy="1733550"/>
          </a:xfrm>
          <a:prstGeom prst="rect">
            <a:avLst/>
          </a:prstGeom>
          <a:noFill/>
        </p:spPr>
      </p:pic>
      <p:pic>
        <p:nvPicPr>
          <p:cNvPr id="18440" name="Picture 8" descr="P:\_work\work.marketing.us\2015.SurveillanceSolutions_0515single\PoESwitchFolder\TRENDnet PoE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2975413"/>
            <a:ext cx="3962400" cy="3653986"/>
          </a:xfrm>
          <a:prstGeom prst="rect">
            <a:avLst/>
          </a:prstGeom>
          <a:noFill/>
        </p:spPr>
      </p:pic>
      <p:pic>
        <p:nvPicPr>
          <p:cNvPr id="18443" name="Picture 11" descr="C:\Users\jo\Pictures\TPE-113GI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09650" y="3810000"/>
            <a:ext cx="971550" cy="97155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 bwMode="auto">
          <a:xfrm>
            <a:off x="152400" y="3124200"/>
            <a:ext cx="121920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1200" b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TPE-1020WS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152400" y="4343400"/>
            <a:ext cx="121920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1200" b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TPE-113GI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43400" y="1143000"/>
            <a:ext cx="4648200" cy="31700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>
                <a:ea typeface="Arial Unicode MS" pitchFamily="34" charset="-128"/>
                <a:cs typeface="Arial Unicode MS" pitchFamily="34" charset="-128"/>
              </a:rPr>
              <a:t>Câmeras Fixas &amp; PTZ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Resolução 1 a 3 Megapixel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Modelos PoE &amp; Wireless</a:t>
            </a:r>
            <a:endParaRPr lang="en-US" sz="2500" b="0" dirty="0">
              <a:latin typeface="+mj-lt"/>
              <a:ea typeface="Arial Unicode MS" pitchFamily="34" charset="-128"/>
              <a:cs typeface="Arial Unicode MS" pitchFamily="34" charset="-128"/>
            </a:endParaRP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Infravermelho Dia </a:t>
            </a:r>
            <a:r>
              <a:rPr lang="en-US" sz="2500" b="0" dirty="0">
                <a:latin typeface="+mj-lt"/>
                <a:ea typeface="Arial Unicode MS" pitchFamily="34" charset="-128"/>
                <a:cs typeface="Arial Unicode MS" pitchFamily="34" charset="-128"/>
              </a:rPr>
              <a:t>/ </a:t>
            </a: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Noite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Áudio uni e bidirecional</a:t>
            </a:r>
            <a:endParaRPr lang="en-US" sz="2500" b="0" dirty="0">
              <a:latin typeface="+mj-lt"/>
              <a:ea typeface="Arial Unicode MS" pitchFamily="34" charset="-128"/>
              <a:cs typeface="Arial Unicode MS" pitchFamily="34" charset="-128"/>
            </a:endParaRP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Deteção de movimento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ea typeface="Arial Unicode MS" pitchFamily="34" charset="-128"/>
                <a:cs typeface="Arial Unicode MS" pitchFamily="34" charset="-128"/>
              </a:rPr>
              <a:t>Proteção IP66/67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ea typeface="Arial Unicode MS" pitchFamily="34" charset="-128"/>
                <a:cs typeface="Arial Unicode MS" pitchFamily="34" charset="-128"/>
              </a:rPr>
              <a:t>Software Pro &amp; App Móvel</a:t>
            </a:r>
            <a:endParaRPr lang="en-US" sz="2500" b="0" dirty="0"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1507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4572000"/>
            <a:ext cx="1024328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333375" y="76200"/>
            <a:ext cx="5105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50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Câmeras IP </a:t>
            </a:r>
            <a:endParaRPr lang="en-US" sz="5000" kern="0" dirty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1513" name="Picture 9" descr="C:\Users\jo\Pictures\TV-IP430PI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600200"/>
            <a:ext cx="2438400" cy="2438400"/>
          </a:xfrm>
          <a:prstGeom prst="rect">
            <a:avLst/>
          </a:prstGeom>
          <a:noFill/>
        </p:spPr>
      </p:pic>
      <p:pic>
        <p:nvPicPr>
          <p:cNvPr id="21514" name="Picture 10" descr="C:\Users\jo\Pictures\TV-IP310PI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1713" y="4806950"/>
            <a:ext cx="1562100" cy="1562100"/>
          </a:xfrm>
          <a:prstGeom prst="rect">
            <a:avLst/>
          </a:prstGeom>
          <a:noFill/>
        </p:spPr>
      </p:pic>
      <p:pic>
        <p:nvPicPr>
          <p:cNvPr id="21515" name="Picture 11" descr="C:\Users\jo\Pictures\TV-IP311PI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4806950"/>
            <a:ext cx="1562100" cy="1562100"/>
          </a:xfrm>
          <a:prstGeom prst="rect">
            <a:avLst/>
          </a:prstGeom>
          <a:noFill/>
        </p:spPr>
      </p:pic>
      <p:pic>
        <p:nvPicPr>
          <p:cNvPr id="21516" name="Picture 12" descr="C:\Users\jo\Pictures\TV-IP312PI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24087" y="4806950"/>
            <a:ext cx="1562100" cy="1562100"/>
          </a:xfrm>
          <a:prstGeom prst="rect">
            <a:avLst/>
          </a:prstGeom>
          <a:noFill/>
        </p:spPr>
      </p:pic>
      <p:pic>
        <p:nvPicPr>
          <p:cNvPr id="21517" name="Picture 13" descr="C:\Users\jo\Pictures\TV-IP450P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14775" y="4568825"/>
            <a:ext cx="2038350" cy="20383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43400" y="1143000"/>
            <a:ext cx="4648200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endParaRPr lang="en-US" sz="2500" b="0" dirty="0"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333375" y="76200"/>
            <a:ext cx="5105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50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Fibra Ótica</a:t>
            </a:r>
            <a:endParaRPr lang="en-US" sz="5000" kern="0" dirty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64514" name="Picture 2" descr="C:\Users\jo\Pictures\TFC-1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295400"/>
            <a:ext cx="3314700" cy="3314700"/>
          </a:xfrm>
          <a:prstGeom prst="rect">
            <a:avLst/>
          </a:prstGeom>
          <a:noFill/>
        </p:spPr>
      </p:pic>
      <p:pic>
        <p:nvPicPr>
          <p:cNvPr id="11" name="Picture 5" descr="teg-mgbsx_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083961">
            <a:off x="4980986" y="4591295"/>
            <a:ext cx="190500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6" descr="mini-GBI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6094" y="5105400"/>
            <a:ext cx="205450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 descr="TFC-1000MSC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29000" y="4724400"/>
            <a:ext cx="1852084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962400" y="1143000"/>
            <a:ext cx="51816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>
                <a:ea typeface="Arial Unicode MS" pitchFamily="34" charset="-128"/>
                <a:cs typeface="Arial Unicode MS" pitchFamily="34" charset="-128"/>
              </a:rPr>
              <a:t>Conversores </a:t>
            </a:r>
            <a:r>
              <a:rPr lang="pt-BR" sz="2500" b="0" dirty="0">
                <a:ea typeface="Arial Unicode MS" pitchFamily="34" charset="-128"/>
                <a:cs typeface="Arial Unicode MS" pitchFamily="34" charset="-128"/>
              </a:rPr>
              <a:t>Mono/ Multi-Modo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>
                <a:ea typeface="Arial Unicode MS" pitchFamily="34" charset="-128"/>
                <a:cs typeface="Arial Unicode MS" pitchFamily="34" charset="-128"/>
              </a:rPr>
              <a:t>Módulos Mini-GBIC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ea typeface="Arial Unicode MS" pitchFamily="34" charset="-128"/>
                <a:cs typeface="Arial Unicode MS" pitchFamily="34" charset="-128"/>
              </a:rPr>
              <a:t>Tecnologia </a:t>
            </a:r>
            <a:r>
              <a:rPr lang="en-US" sz="2500" b="0" dirty="0">
                <a:ea typeface="Arial Unicode MS" pitchFamily="34" charset="-128"/>
                <a:cs typeface="Arial Unicode MS" pitchFamily="34" charset="-128"/>
              </a:rPr>
              <a:t>Dual </a:t>
            </a:r>
            <a:r>
              <a:rPr lang="en-US" sz="2500" b="0" dirty="0" smtClean="0">
                <a:ea typeface="Arial Unicode MS" pitchFamily="34" charset="-128"/>
                <a:cs typeface="Arial Unicode MS" pitchFamily="34" charset="-128"/>
              </a:rPr>
              <a:t>Wavelenght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>
                <a:ea typeface="Arial Unicode MS" pitchFamily="34" charset="-128"/>
                <a:cs typeface="Arial Unicode MS" pitchFamily="34" charset="-128"/>
              </a:rPr>
              <a:t>Chassis com 16 slots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ea typeface="Arial Unicode MS" pitchFamily="34" charset="-128"/>
                <a:cs typeface="Arial Unicode MS" pitchFamily="34" charset="-128"/>
              </a:rPr>
              <a:t>Gerenciamento SNMP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ea typeface="Arial Unicode MS" pitchFamily="34" charset="-128"/>
                <a:cs typeface="Arial Unicode MS" pitchFamily="34" charset="-128"/>
              </a:rPr>
              <a:t>Fonte redundante</a:t>
            </a:r>
            <a:endParaRPr lang="en-US" sz="2500" b="0" dirty="0" smtClean="0">
              <a:latin typeface="+mj-lt"/>
              <a:ea typeface="Arial Unicode MS" pitchFamily="34" charset="-128"/>
              <a:cs typeface="Arial Unicode MS" pitchFamily="34" charset="-128"/>
            </a:endParaRP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Até 120 Km de distância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endParaRPr lang="en-US" sz="2500" b="0" dirty="0"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7" name="Picture 6" descr="TFC-1000S7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10316" y="4724400"/>
            <a:ext cx="1852084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TFC-110S1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4876800"/>
            <a:ext cx="1852084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0" hangingPunct="0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81600" y="4545013"/>
            <a:ext cx="36576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500" b="0" kern="0" dirty="0" smtClean="0">
                <a:latin typeface="+mj-lt"/>
                <a:ea typeface="Arial Unicode MS" pitchFamily="34" charset="-128"/>
                <a:cs typeface="Tahoma" pitchFamily="34" charset="0"/>
              </a:rPr>
              <a:t>Eleito por anos seguidos o melhor KVM do Brasil pela Revista RTI!</a:t>
            </a:r>
            <a:endParaRPr lang="en-US" sz="2500" b="0" kern="0" dirty="0">
              <a:latin typeface="+mj-lt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333375" y="46038"/>
            <a:ext cx="8505825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44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Prêmios América Sul</a:t>
            </a:r>
            <a:endParaRPr lang="en-US" sz="4400" kern="0" dirty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1751" name="Picture 8" descr="C:\Users\emily\Desktop\RTI_PQ_20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1306" y="1654175"/>
            <a:ext cx="2384732" cy="261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logo rti 201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8600" y="1905000"/>
            <a:ext cx="939067" cy="1031651"/>
          </a:xfrm>
          <a:prstGeom prst="rect">
            <a:avLst/>
          </a:prstGeom>
        </p:spPr>
      </p:pic>
      <p:pic>
        <p:nvPicPr>
          <p:cNvPr id="11" name="Picture 10" descr="Logo_PQ_F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8600" y="3124200"/>
            <a:ext cx="900546" cy="990600"/>
          </a:xfrm>
          <a:prstGeom prst="rect">
            <a:avLst/>
          </a:prstGeom>
        </p:spPr>
      </p:pic>
      <p:pic>
        <p:nvPicPr>
          <p:cNvPr id="31752" name="Picture 8" descr="C:\Users\jo\Pictures\TK-1603R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762000"/>
            <a:ext cx="3810000" cy="3810000"/>
          </a:xfrm>
          <a:prstGeom prst="rect">
            <a:avLst/>
          </a:prstGeom>
          <a:noFill/>
        </p:spPr>
      </p:pic>
      <p:pic>
        <p:nvPicPr>
          <p:cNvPr id="31753" name="Picture 9" descr="C:\Users\jo\Pictures\TK-215i.jpg"/>
          <p:cNvPicPr>
            <a:picLocks noChangeAspect="1" noChangeArrowheads="1"/>
          </p:cNvPicPr>
          <p:nvPr/>
        </p:nvPicPr>
        <p:blipFill>
          <a:blip r:embed="rId7" cstate="print"/>
          <a:srcRect r="1333" b="22667"/>
          <a:stretch>
            <a:fillRect/>
          </a:stretch>
        </p:blipFill>
        <p:spPr bwMode="auto">
          <a:xfrm>
            <a:off x="1447800" y="4343400"/>
            <a:ext cx="2819400" cy="2209800"/>
          </a:xfrm>
          <a:prstGeom prst="rect">
            <a:avLst/>
          </a:prstGeom>
          <a:noFill/>
        </p:spPr>
      </p:pic>
      <p:pic>
        <p:nvPicPr>
          <p:cNvPr id="31749" name="Picture 3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3657600"/>
            <a:ext cx="3017157" cy="157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4" name="Picture 10" descr="C:\Users\jo\Pictures\TK-EX4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95600" y="3124200"/>
            <a:ext cx="2209800" cy="22098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191000" y="4708525"/>
            <a:ext cx="43434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500" b="0" kern="0" dirty="0">
                <a:latin typeface="+mj-lt"/>
                <a:ea typeface="Arial Unicode MS" pitchFamily="34" charset="-128"/>
                <a:cs typeface="Tahoma" pitchFamily="34" charset="0"/>
              </a:rPr>
              <a:t>PC Magazine’s Editors’ </a:t>
            </a:r>
            <a:r>
              <a:rPr lang="en-US" sz="2500" b="0" kern="0" dirty="0" smtClean="0">
                <a:latin typeface="+mj-lt"/>
                <a:ea typeface="Arial Unicode MS" pitchFamily="34" charset="-128"/>
                <a:cs typeface="Tahoma" pitchFamily="34" charset="0"/>
              </a:rPr>
              <a:t> </a:t>
            </a:r>
            <a:r>
              <a:rPr lang="en-US" sz="2500" b="0" kern="0" dirty="0" err="1">
                <a:latin typeface="+mj-lt"/>
                <a:ea typeface="Arial Unicode MS" pitchFamily="34" charset="-128"/>
                <a:cs typeface="Tahoma" pitchFamily="34" charset="0"/>
              </a:rPr>
              <a:t>TRENDnet’s</a:t>
            </a:r>
            <a:r>
              <a:rPr lang="en-US" sz="2500" b="0" kern="0" dirty="0">
                <a:latin typeface="+mj-lt"/>
                <a:ea typeface="Arial Unicode MS" pitchFamily="34" charset="-128"/>
                <a:cs typeface="Tahoma" pitchFamily="34" charset="0"/>
              </a:rPr>
              <a:t> AC1750 Dual Band Wireless Router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227138" y="4721225"/>
            <a:ext cx="2392362" cy="8620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500" b="0" kern="0">
                <a:latin typeface="+mj-lt"/>
                <a:ea typeface="Arial Unicode MS" pitchFamily="34" charset="-128"/>
                <a:cs typeface="Tahoma" pitchFamily="34" charset="0"/>
              </a:rPr>
              <a:t>AC1750 Router</a:t>
            </a:r>
          </a:p>
          <a:p>
            <a:pPr algn="ctr">
              <a:defRPr/>
            </a:pPr>
            <a:r>
              <a:rPr lang="en-US" sz="2500" b="0" kern="0">
                <a:latin typeface="+mj-lt"/>
                <a:ea typeface="Arial Unicode MS" pitchFamily="34" charset="-128"/>
                <a:cs typeface="Tahoma" pitchFamily="34" charset="0"/>
              </a:rPr>
              <a:t>TEW-812DRU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33375" y="76200"/>
            <a:ext cx="8505825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50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Prêmios América N.</a:t>
            </a:r>
            <a:endParaRPr lang="en-US" sz="5000" kern="0" dirty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9701" name="Picture 24" descr="C:\Users\emily\Desktop\mirror_tew-812dru_v2_0812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25" y="1331913"/>
            <a:ext cx="2847975" cy="322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7" descr="C:\Users\emily\Desktop\Emily\Artwork\Logos\PC Magazine\EC Vertica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6088" y="1392238"/>
            <a:ext cx="16732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28600" y="4945246"/>
            <a:ext cx="4343400" cy="16319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500" b="0" kern="0" dirty="0">
                <a:ea typeface="Arial Unicode MS" pitchFamily="34" charset="-128"/>
                <a:cs typeface="Tahoma" pitchFamily="34" charset="0"/>
              </a:rPr>
              <a:t>INDUSTRIEPREIS award for </a:t>
            </a:r>
            <a:r>
              <a:rPr lang="en-US" sz="2500" b="0" kern="0" dirty="0" smtClean="0">
                <a:ea typeface="Arial Unicode MS" pitchFamily="34" charset="-128"/>
                <a:cs typeface="Tahoma" pitchFamily="34" charset="0"/>
              </a:rPr>
              <a:t>Wireless </a:t>
            </a:r>
            <a:r>
              <a:rPr lang="en-US" sz="2500" b="0" kern="0" dirty="0">
                <a:ea typeface="Arial Unicode MS" pitchFamily="34" charset="-128"/>
                <a:cs typeface="Tahoma" pitchFamily="34" charset="0"/>
              </a:rPr>
              <a:t>Day / Night PTZ Cloud Camera</a:t>
            </a:r>
          </a:p>
          <a:p>
            <a:pPr algn="ctr">
              <a:defRPr/>
            </a:pPr>
            <a:r>
              <a:rPr lang="en-US" sz="2500" b="0" kern="0" dirty="0">
                <a:ea typeface="Arial Unicode MS" pitchFamily="34" charset="-128"/>
                <a:cs typeface="Tahoma" pitchFamily="34" charset="0"/>
              </a:rPr>
              <a:t>(Germany)</a:t>
            </a:r>
            <a:endParaRPr lang="en-US" sz="23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81200" y="4343400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0" kern="0" dirty="0" smtClean="0">
                <a:latin typeface="+mj-lt"/>
                <a:ea typeface="Arial Unicode MS" pitchFamily="34" charset="-128"/>
                <a:cs typeface="Tahoma" pitchFamily="34" charset="0"/>
              </a:rPr>
              <a:t>TV-IP851WIC</a:t>
            </a:r>
            <a:endParaRPr lang="en-US" b="0" dirty="0">
              <a:latin typeface="+mj-lt"/>
              <a:cs typeface="+mn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33375" y="76200"/>
            <a:ext cx="8505825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50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Prêmios Europa</a:t>
            </a:r>
            <a:endParaRPr lang="en-US" sz="5000" kern="0" dirty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2773" name="Picture 8" descr="C:\Users\emily\Desktop\logo_industriepreis2013_BestOf_3500p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819400"/>
            <a:ext cx="118857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9" descr="C:\Users\emily\Desktop\mirror_tv-ip851wic_06131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84605" y="1839913"/>
            <a:ext cx="2401595" cy="250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\\pixelpro2\ETC\For_Michelle_J\emeaplaque.jpg"/>
          <p:cNvPicPr>
            <a:picLocks noChangeAspect="1" noChangeArrowheads="1"/>
          </p:cNvPicPr>
          <p:nvPr/>
        </p:nvPicPr>
        <p:blipFill>
          <a:blip r:embed="rId5" cstate="print"/>
          <a:srcRect t="-2223"/>
          <a:stretch>
            <a:fillRect/>
          </a:stretch>
        </p:blipFill>
        <p:spPr bwMode="auto">
          <a:xfrm>
            <a:off x="5181600" y="1676400"/>
            <a:ext cx="323108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4953000" y="4945613"/>
            <a:ext cx="35814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2500" b="0" dirty="0" smtClean="0">
                <a:latin typeface="Arial" charset="0"/>
              </a:rPr>
              <a:t>EMEA </a:t>
            </a:r>
            <a:r>
              <a:rPr lang="en-US" sz="2500" b="0" dirty="0">
                <a:latin typeface="Arial" charset="0"/>
              </a:rPr>
              <a:t>Channel </a:t>
            </a:r>
            <a:r>
              <a:rPr lang="en-US" sz="2500" b="0" dirty="0" smtClean="0">
                <a:latin typeface="Arial" charset="0"/>
              </a:rPr>
              <a:t>Academy 2013</a:t>
            </a:r>
            <a:endParaRPr lang="en-US" sz="2500" b="0" dirty="0">
              <a:latin typeface="Arial" charset="0"/>
            </a:endParaRPr>
          </a:p>
          <a:p>
            <a:pPr algn="ctr"/>
            <a:r>
              <a:rPr lang="en-US" sz="2500" b="0" dirty="0">
                <a:latin typeface="Arial" charset="0"/>
              </a:rPr>
              <a:t>Home Networking Vendor of the Year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333375" y="76200"/>
            <a:ext cx="8505825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50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TRENDnet Brasil</a:t>
            </a:r>
            <a:endParaRPr lang="en-US" sz="5000" kern="0" dirty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4" name="Diagram 6"/>
          <p:cNvGrpSpPr>
            <a:grpSpLocks noChangeAspect="1"/>
          </p:cNvGrpSpPr>
          <p:nvPr/>
        </p:nvGrpSpPr>
        <p:grpSpPr bwMode="auto">
          <a:xfrm>
            <a:off x="2362200" y="1641475"/>
            <a:ext cx="4314825" cy="4454525"/>
            <a:chOff x="1521" y="784"/>
            <a:chExt cx="2718" cy="2806"/>
          </a:xfrm>
        </p:grpSpPr>
        <p:sp>
          <p:nvSpPr>
            <p:cNvPr id="15" name="_s1028"/>
            <p:cNvSpPr>
              <a:spLocks noChangeArrowheads="1" noTextEdit="1"/>
            </p:cNvSpPr>
            <p:nvPr/>
          </p:nvSpPr>
          <p:spPr bwMode="auto">
            <a:xfrm flipH="1">
              <a:off x="2146" y="963"/>
              <a:ext cx="1469" cy="1469"/>
            </a:xfrm>
            <a:custGeom>
              <a:avLst/>
              <a:gdLst>
                <a:gd name="G0" fmla="+- -5505024 0 0"/>
                <a:gd name="G1" fmla="+- -7471104 0 0"/>
                <a:gd name="G2" fmla="+- -5505024 0 -7471104"/>
                <a:gd name="G3" fmla="+- 10800 0 0"/>
                <a:gd name="G4" fmla="+- 0 0 -5505024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200 0 0"/>
                <a:gd name="G9" fmla="+- 0 0 -7471104"/>
                <a:gd name="G10" fmla="+- 7200 0 2700"/>
                <a:gd name="G11" fmla="cos G10 -5505024"/>
                <a:gd name="G12" fmla="sin G10 -5505024"/>
                <a:gd name="G13" fmla="cos 13500 -5505024"/>
                <a:gd name="G14" fmla="sin 13500 -5505024"/>
                <a:gd name="G15" fmla="+- G11 10800 0"/>
                <a:gd name="G16" fmla="+- G12 10800 0"/>
                <a:gd name="G17" fmla="+- G13 10800 0"/>
                <a:gd name="G18" fmla="+- G14 10800 0"/>
                <a:gd name="G19" fmla="*/ 7200 1 2"/>
                <a:gd name="G20" fmla="+- G19 5400 0"/>
                <a:gd name="G21" fmla="cos G20 -5505024"/>
                <a:gd name="G22" fmla="sin G20 -5505024"/>
                <a:gd name="G23" fmla="+- G21 10800 0"/>
                <a:gd name="G24" fmla="+- G12 G23 G22"/>
                <a:gd name="G25" fmla="+- G22 G23 G11"/>
                <a:gd name="G26" fmla="cos 10800 -5505024"/>
                <a:gd name="G27" fmla="sin 10800 -5505024"/>
                <a:gd name="G28" fmla="cos 7200 -5505024"/>
                <a:gd name="G29" fmla="sin 7200 -5505024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7471104"/>
                <a:gd name="G36" fmla="sin G34 -7471104"/>
                <a:gd name="G37" fmla="+/ -7471104 -5505024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200 G39"/>
                <a:gd name="G43" fmla="sin 72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9110 w 21600"/>
                <a:gd name="T5" fmla="*/ 132 h 21600"/>
                <a:gd name="T6" fmla="*/ 7139 w 21600"/>
                <a:gd name="T7" fmla="*/ 2578 h 21600"/>
                <a:gd name="T8" fmla="*/ 9673 w 21600"/>
                <a:gd name="T9" fmla="*/ 3688 h 21600"/>
                <a:gd name="T10" fmla="*/ 12211 w 21600"/>
                <a:gd name="T11" fmla="*/ -2627 h 21600"/>
                <a:gd name="T12" fmla="*/ 16215 w 21600"/>
                <a:gd name="T13" fmla="*/ 2319 h 21600"/>
                <a:gd name="T14" fmla="*/ 11270 w 21600"/>
                <a:gd name="T15" fmla="*/ 632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1552" y="3639"/>
                  </a:moveTo>
                  <a:cubicBezTo>
                    <a:pt x="11302" y="3613"/>
                    <a:pt x="11051" y="3600"/>
                    <a:pt x="10800" y="3600"/>
                  </a:cubicBezTo>
                  <a:cubicBezTo>
                    <a:pt x="9790" y="3599"/>
                    <a:pt x="8793" y="3812"/>
                    <a:pt x="7871" y="4222"/>
                  </a:cubicBezTo>
                  <a:lnTo>
                    <a:pt x="6407" y="933"/>
                  </a:lnTo>
                  <a:cubicBezTo>
                    <a:pt x="7789" y="318"/>
                    <a:pt x="9286" y="-1"/>
                    <a:pt x="10800" y="0"/>
                  </a:cubicBezTo>
                  <a:cubicBezTo>
                    <a:pt x="11177" y="0"/>
                    <a:pt x="11553" y="19"/>
                    <a:pt x="11928" y="59"/>
                  </a:cubicBezTo>
                  <a:lnTo>
                    <a:pt x="12211" y="-2627"/>
                  </a:lnTo>
                  <a:lnTo>
                    <a:pt x="16215" y="2319"/>
                  </a:lnTo>
                  <a:lnTo>
                    <a:pt x="11270" y="6324"/>
                  </a:lnTo>
                  <a:lnTo>
                    <a:pt x="11552" y="3639"/>
                  </a:lnTo>
                  <a:close/>
                </a:path>
              </a:pathLst>
            </a:custGeom>
            <a:solidFill>
              <a:srgbClr val="99EBD7"/>
            </a:solidFill>
            <a:ln w="9525">
              <a:solidFill>
                <a:srgbClr val="00513D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" name="_s1029"/>
            <p:cNvSpPr>
              <a:spLocks noChangeArrowheads="1" noTextEdit="1"/>
            </p:cNvSpPr>
            <p:nvPr/>
          </p:nvSpPr>
          <p:spPr bwMode="auto">
            <a:xfrm rot="17280000" flipH="1">
              <a:off x="1680" y="1301"/>
              <a:ext cx="1469" cy="1469"/>
            </a:xfrm>
            <a:custGeom>
              <a:avLst/>
              <a:gdLst>
                <a:gd name="G0" fmla="+- -5505024 0 0"/>
                <a:gd name="G1" fmla="+- -7471104 0 0"/>
                <a:gd name="G2" fmla="+- -5505024 0 -7471104"/>
                <a:gd name="G3" fmla="+- 10800 0 0"/>
                <a:gd name="G4" fmla="+- 0 0 -5505024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200 0 0"/>
                <a:gd name="G9" fmla="+- 0 0 -7471104"/>
                <a:gd name="G10" fmla="+- 7200 0 2700"/>
                <a:gd name="G11" fmla="cos G10 -5505024"/>
                <a:gd name="G12" fmla="sin G10 -5505024"/>
                <a:gd name="G13" fmla="cos 13500 -5505024"/>
                <a:gd name="G14" fmla="sin 13500 -5505024"/>
                <a:gd name="G15" fmla="+- G11 10800 0"/>
                <a:gd name="G16" fmla="+- G12 10800 0"/>
                <a:gd name="G17" fmla="+- G13 10800 0"/>
                <a:gd name="G18" fmla="+- G14 10800 0"/>
                <a:gd name="G19" fmla="*/ 7200 1 2"/>
                <a:gd name="G20" fmla="+- G19 5400 0"/>
                <a:gd name="G21" fmla="cos G20 -5505024"/>
                <a:gd name="G22" fmla="sin G20 -5505024"/>
                <a:gd name="G23" fmla="+- G21 10800 0"/>
                <a:gd name="G24" fmla="+- G12 G23 G22"/>
                <a:gd name="G25" fmla="+- G22 G23 G11"/>
                <a:gd name="G26" fmla="cos 10800 -5505024"/>
                <a:gd name="G27" fmla="sin 10800 -5505024"/>
                <a:gd name="G28" fmla="cos 7200 -5505024"/>
                <a:gd name="G29" fmla="sin 7200 -5505024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7471104"/>
                <a:gd name="G36" fmla="sin G34 -7471104"/>
                <a:gd name="G37" fmla="+/ -7471104 -5505024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200 G39"/>
                <a:gd name="G43" fmla="sin 72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9110 w 21600"/>
                <a:gd name="T5" fmla="*/ 132 h 21600"/>
                <a:gd name="T6" fmla="*/ 7139 w 21600"/>
                <a:gd name="T7" fmla="*/ 2578 h 21600"/>
                <a:gd name="T8" fmla="*/ 9673 w 21600"/>
                <a:gd name="T9" fmla="*/ 3688 h 21600"/>
                <a:gd name="T10" fmla="*/ 12211 w 21600"/>
                <a:gd name="T11" fmla="*/ -2627 h 21600"/>
                <a:gd name="T12" fmla="*/ 16215 w 21600"/>
                <a:gd name="T13" fmla="*/ 2319 h 21600"/>
                <a:gd name="T14" fmla="*/ 11270 w 21600"/>
                <a:gd name="T15" fmla="*/ 632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1552" y="3639"/>
                  </a:moveTo>
                  <a:cubicBezTo>
                    <a:pt x="11302" y="3613"/>
                    <a:pt x="11051" y="3600"/>
                    <a:pt x="10800" y="3600"/>
                  </a:cubicBezTo>
                  <a:cubicBezTo>
                    <a:pt x="9790" y="3599"/>
                    <a:pt x="8793" y="3812"/>
                    <a:pt x="7871" y="4222"/>
                  </a:cubicBezTo>
                  <a:lnTo>
                    <a:pt x="6407" y="933"/>
                  </a:lnTo>
                  <a:cubicBezTo>
                    <a:pt x="7789" y="318"/>
                    <a:pt x="9286" y="-1"/>
                    <a:pt x="10800" y="0"/>
                  </a:cubicBezTo>
                  <a:cubicBezTo>
                    <a:pt x="11177" y="0"/>
                    <a:pt x="11553" y="19"/>
                    <a:pt x="11928" y="59"/>
                  </a:cubicBezTo>
                  <a:lnTo>
                    <a:pt x="12211" y="-2627"/>
                  </a:lnTo>
                  <a:lnTo>
                    <a:pt x="16215" y="2319"/>
                  </a:lnTo>
                  <a:lnTo>
                    <a:pt x="11270" y="6324"/>
                  </a:lnTo>
                  <a:lnTo>
                    <a:pt x="11552" y="3639"/>
                  </a:lnTo>
                  <a:close/>
                </a:path>
              </a:pathLst>
            </a:custGeom>
            <a:noFill/>
            <a:ln w="9525">
              <a:noFill/>
              <a:miter lim="800000"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" name="_s1030"/>
            <p:cNvSpPr>
              <a:spLocks noChangeArrowheads="1" noTextEdit="1"/>
            </p:cNvSpPr>
            <p:nvPr/>
          </p:nvSpPr>
          <p:spPr bwMode="auto">
            <a:xfrm rot="12960000" flipH="1">
              <a:off x="1857" y="1849"/>
              <a:ext cx="1469" cy="1469"/>
            </a:xfrm>
            <a:custGeom>
              <a:avLst/>
              <a:gdLst>
                <a:gd name="G0" fmla="+- -5505024 0 0"/>
                <a:gd name="G1" fmla="+- -7471104 0 0"/>
                <a:gd name="G2" fmla="+- -5505024 0 -7471104"/>
                <a:gd name="G3" fmla="+- 10800 0 0"/>
                <a:gd name="G4" fmla="+- 0 0 -5505024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200 0 0"/>
                <a:gd name="G9" fmla="+- 0 0 -7471104"/>
                <a:gd name="G10" fmla="+- 7200 0 2700"/>
                <a:gd name="G11" fmla="cos G10 -5505024"/>
                <a:gd name="G12" fmla="sin G10 -5505024"/>
                <a:gd name="G13" fmla="cos 13500 -5505024"/>
                <a:gd name="G14" fmla="sin 13500 -5505024"/>
                <a:gd name="G15" fmla="+- G11 10800 0"/>
                <a:gd name="G16" fmla="+- G12 10800 0"/>
                <a:gd name="G17" fmla="+- G13 10800 0"/>
                <a:gd name="G18" fmla="+- G14 10800 0"/>
                <a:gd name="G19" fmla="*/ 7200 1 2"/>
                <a:gd name="G20" fmla="+- G19 5400 0"/>
                <a:gd name="G21" fmla="cos G20 -5505024"/>
                <a:gd name="G22" fmla="sin G20 -5505024"/>
                <a:gd name="G23" fmla="+- G21 10800 0"/>
                <a:gd name="G24" fmla="+- G12 G23 G22"/>
                <a:gd name="G25" fmla="+- G22 G23 G11"/>
                <a:gd name="G26" fmla="cos 10800 -5505024"/>
                <a:gd name="G27" fmla="sin 10800 -5505024"/>
                <a:gd name="G28" fmla="cos 7200 -5505024"/>
                <a:gd name="G29" fmla="sin 7200 -5505024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7471104"/>
                <a:gd name="G36" fmla="sin G34 -7471104"/>
                <a:gd name="G37" fmla="+/ -7471104 -5505024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200 G39"/>
                <a:gd name="G43" fmla="sin 72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9110 w 21600"/>
                <a:gd name="T5" fmla="*/ 132 h 21600"/>
                <a:gd name="T6" fmla="*/ 7139 w 21600"/>
                <a:gd name="T7" fmla="*/ 2578 h 21600"/>
                <a:gd name="T8" fmla="*/ 9673 w 21600"/>
                <a:gd name="T9" fmla="*/ 3688 h 21600"/>
                <a:gd name="T10" fmla="*/ 12211 w 21600"/>
                <a:gd name="T11" fmla="*/ -2627 h 21600"/>
                <a:gd name="T12" fmla="*/ 16215 w 21600"/>
                <a:gd name="T13" fmla="*/ 2319 h 21600"/>
                <a:gd name="T14" fmla="*/ 11270 w 21600"/>
                <a:gd name="T15" fmla="*/ 632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1552" y="3639"/>
                  </a:moveTo>
                  <a:cubicBezTo>
                    <a:pt x="11302" y="3613"/>
                    <a:pt x="11051" y="3600"/>
                    <a:pt x="10800" y="3600"/>
                  </a:cubicBezTo>
                  <a:cubicBezTo>
                    <a:pt x="9790" y="3599"/>
                    <a:pt x="8793" y="3812"/>
                    <a:pt x="7871" y="4222"/>
                  </a:cubicBezTo>
                  <a:lnTo>
                    <a:pt x="6407" y="933"/>
                  </a:lnTo>
                  <a:cubicBezTo>
                    <a:pt x="7789" y="318"/>
                    <a:pt x="9286" y="-1"/>
                    <a:pt x="10800" y="0"/>
                  </a:cubicBezTo>
                  <a:cubicBezTo>
                    <a:pt x="11177" y="0"/>
                    <a:pt x="11553" y="19"/>
                    <a:pt x="11928" y="59"/>
                  </a:cubicBezTo>
                  <a:lnTo>
                    <a:pt x="12211" y="-2627"/>
                  </a:lnTo>
                  <a:lnTo>
                    <a:pt x="16215" y="2319"/>
                  </a:lnTo>
                  <a:lnTo>
                    <a:pt x="11270" y="6324"/>
                  </a:lnTo>
                  <a:lnTo>
                    <a:pt x="11552" y="363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513D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" name="_s1031"/>
            <p:cNvSpPr>
              <a:spLocks noChangeArrowheads="1" noTextEdit="1"/>
            </p:cNvSpPr>
            <p:nvPr/>
          </p:nvSpPr>
          <p:spPr bwMode="auto">
            <a:xfrm rot="8640000" flipH="1">
              <a:off x="2433" y="1850"/>
              <a:ext cx="1469" cy="1469"/>
            </a:xfrm>
            <a:custGeom>
              <a:avLst/>
              <a:gdLst>
                <a:gd name="G0" fmla="+- -5505024 0 0"/>
                <a:gd name="G1" fmla="+- -7471104 0 0"/>
                <a:gd name="G2" fmla="+- -5505024 0 -7471104"/>
                <a:gd name="G3" fmla="+- 10800 0 0"/>
                <a:gd name="G4" fmla="+- 0 0 -5505024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200 0 0"/>
                <a:gd name="G9" fmla="+- 0 0 -7471104"/>
                <a:gd name="G10" fmla="+- 7200 0 2700"/>
                <a:gd name="G11" fmla="cos G10 -5505024"/>
                <a:gd name="G12" fmla="sin G10 -5505024"/>
                <a:gd name="G13" fmla="cos 13500 -5505024"/>
                <a:gd name="G14" fmla="sin 13500 -5505024"/>
                <a:gd name="G15" fmla="+- G11 10800 0"/>
                <a:gd name="G16" fmla="+- G12 10800 0"/>
                <a:gd name="G17" fmla="+- G13 10800 0"/>
                <a:gd name="G18" fmla="+- G14 10800 0"/>
                <a:gd name="G19" fmla="*/ 7200 1 2"/>
                <a:gd name="G20" fmla="+- G19 5400 0"/>
                <a:gd name="G21" fmla="cos G20 -5505024"/>
                <a:gd name="G22" fmla="sin G20 -5505024"/>
                <a:gd name="G23" fmla="+- G21 10800 0"/>
                <a:gd name="G24" fmla="+- G12 G23 G22"/>
                <a:gd name="G25" fmla="+- G22 G23 G11"/>
                <a:gd name="G26" fmla="cos 10800 -5505024"/>
                <a:gd name="G27" fmla="sin 10800 -5505024"/>
                <a:gd name="G28" fmla="cos 7200 -5505024"/>
                <a:gd name="G29" fmla="sin 7200 -5505024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7471104"/>
                <a:gd name="G36" fmla="sin G34 -7471104"/>
                <a:gd name="G37" fmla="+/ -7471104 -5505024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200 G39"/>
                <a:gd name="G43" fmla="sin 72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9110 w 21600"/>
                <a:gd name="T5" fmla="*/ 132 h 21600"/>
                <a:gd name="T6" fmla="*/ 7139 w 21600"/>
                <a:gd name="T7" fmla="*/ 2578 h 21600"/>
                <a:gd name="T8" fmla="*/ 9673 w 21600"/>
                <a:gd name="T9" fmla="*/ 3688 h 21600"/>
                <a:gd name="T10" fmla="*/ 12211 w 21600"/>
                <a:gd name="T11" fmla="*/ -2627 h 21600"/>
                <a:gd name="T12" fmla="*/ 16215 w 21600"/>
                <a:gd name="T13" fmla="*/ 2319 h 21600"/>
                <a:gd name="T14" fmla="*/ 11270 w 21600"/>
                <a:gd name="T15" fmla="*/ 632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1552" y="3639"/>
                  </a:moveTo>
                  <a:cubicBezTo>
                    <a:pt x="11302" y="3613"/>
                    <a:pt x="11051" y="3600"/>
                    <a:pt x="10800" y="3600"/>
                  </a:cubicBezTo>
                  <a:cubicBezTo>
                    <a:pt x="9790" y="3599"/>
                    <a:pt x="8793" y="3812"/>
                    <a:pt x="7871" y="4222"/>
                  </a:cubicBezTo>
                  <a:lnTo>
                    <a:pt x="6407" y="933"/>
                  </a:lnTo>
                  <a:cubicBezTo>
                    <a:pt x="7789" y="318"/>
                    <a:pt x="9286" y="-1"/>
                    <a:pt x="10800" y="0"/>
                  </a:cubicBezTo>
                  <a:cubicBezTo>
                    <a:pt x="11177" y="0"/>
                    <a:pt x="11553" y="19"/>
                    <a:pt x="11928" y="59"/>
                  </a:cubicBezTo>
                  <a:lnTo>
                    <a:pt x="12211" y="-2627"/>
                  </a:lnTo>
                  <a:lnTo>
                    <a:pt x="16215" y="2319"/>
                  </a:lnTo>
                  <a:lnTo>
                    <a:pt x="11270" y="6324"/>
                  </a:lnTo>
                  <a:lnTo>
                    <a:pt x="11552" y="3639"/>
                  </a:lnTo>
                  <a:close/>
                </a:path>
              </a:pathLst>
            </a:custGeom>
            <a:solidFill>
              <a:srgbClr val="4DDCB8"/>
            </a:solidFill>
            <a:ln w="9525">
              <a:solidFill>
                <a:srgbClr val="00513D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" name="_s1032"/>
            <p:cNvSpPr>
              <a:spLocks noChangeArrowheads="1" noTextEdit="1"/>
            </p:cNvSpPr>
            <p:nvPr/>
          </p:nvSpPr>
          <p:spPr bwMode="auto">
            <a:xfrm rot="4320000" flipH="1">
              <a:off x="2612" y="1303"/>
              <a:ext cx="1469" cy="1469"/>
            </a:xfrm>
            <a:custGeom>
              <a:avLst/>
              <a:gdLst>
                <a:gd name="G0" fmla="+- -5505024 0 0"/>
                <a:gd name="G1" fmla="+- -7471104 0 0"/>
                <a:gd name="G2" fmla="+- -5505024 0 -7471104"/>
                <a:gd name="G3" fmla="+- 10800 0 0"/>
                <a:gd name="G4" fmla="+- 0 0 -5505024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200 0 0"/>
                <a:gd name="G9" fmla="+- 0 0 -7471104"/>
                <a:gd name="G10" fmla="+- 7200 0 2700"/>
                <a:gd name="G11" fmla="cos G10 -5505024"/>
                <a:gd name="G12" fmla="sin G10 -5505024"/>
                <a:gd name="G13" fmla="cos 13500 -5505024"/>
                <a:gd name="G14" fmla="sin 13500 -5505024"/>
                <a:gd name="G15" fmla="+- G11 10800 0"/>
                <a:gd name="G16" fmla="+- G12 10800 0"/>
                <a:gd name="G17" fmla="+- G13 10800 0"/>
                <a:gd name="G18" fmla="+- G14 10800 0"/>
                <a:gd name="G19" fmla="*/ 7200 1 2"/>
                <a:gd name="G20" fmla="+- G19 5400 0"/>
                <a:gd name="G21" fmla="cos G20 -5505024"/>
                <a:gd name="G22" fmla="sin G20 -5505024"/>
                <a:gd name="G23" fmla="+- G21 10800 0"/>
                <a:gd name="G24" fmla="+- G12 G23 G22"/>
                <a:gd name="G25" fmla="+- G22 G23 G11"/>
                <a:gd name="G26" fmla="cos 10800 -5505024"/>
                <a:gd name="G27" fmla="sin 10800 -5505024"/>
                <a:gd name="G28" fmla="cos 7200 -5505024"/>
                <a:gd name="G29" fmla="sin 7200 -5505024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7471104"/>
                <a:gd name="G36" fmla="sin G34 -7471104"/>
                <a:gd name="G37" fmla="+/ -7471104 -5505024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200 G39"/>
                <a:gd name="G43" fmla="sin 72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9110 w 21600"/>
                <a:gd name="T5" fmla="*/ 132 h 21600"/>
                <a:gd name="T6" fmla="*/ 7139 w 21600"/>
                <a:gd name="T7" fmla="*/ 2578 h 21600"/>
                <a:gd name="T8" fmla="*/ 9673 w 21600"/>
                <a:gd name="T9" fmla="*/ 3688 h 21600"/>
                <a:gd name="T10" fmla="*/ 12211 w 21600"/>
                <a:gd name="T11" fmla="*/ -2627 h 21600"/>
                <a:gd name="T12" fmla="*/ 16215 w 21600"/>
                <a:gd name="T13" fmla="*/ 2319 h 21600"/>
                <a:gd name="T14" fmla="*/ 11270 w 21600"/>
                <a:gd name="T15" fmla="*/ 632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1552" y="3639"/>
                  </a:moveTo>
                  <a:cubicBezTo>
                    <a:pt x="11302" y="3613"/>
                    <a:pt x="11051" y="3600"/>
                    <a:pt x="10800" y="3600"/>
                  </a:cubicBezTo>
                  <a:cubicBezTo>
                    <a:pt x="9790" y="3599"/>
                    <a:pt x="8793" y="3812"/>
                    <a:pt x="7871" y="4222"/>
                  </a:cubicBezTo>
                  <a:lnTo>
                    <a:pt x="6407" y="933"/>
                  </a:lnTo>
                  <a:cubicBezTo>
                    <a:pt x="7789" y="318"/>
                    <a:pt x="9286" y="-1"/>
                    <a:pt x="10800" y="0"/>
                  </a:cubicBezTo>
                  <a:cubicBezTo>
                    <a:pt x="11177" y="0"/>
                    <a:pt x="11553" y="19"/>
                    <a:pt x="11928" y="59"/>
                  </a:cubicBezTo>
                  <a:lnTo>
                    <a:pt x="12211" y="-2627"/>
                  </a:lnTo>
                  <a:lnTo>
                    <a:pt x="16215" y="2319"/>
                  </a:lnTo>
                  <a:lnTo>
                    <a:pt x="11270" y="6324"/>
                  </a:lnTo>
                  <a:lnTo>
                    <a:pt x="11552" y="3639"/>
                  </a:lnTo>
                  <a:close/>
                </a:path>
              </a:pathLst>
            </a:custGeom>
            <a:solidFill>
              <a:srgbClr val="009973"/>
            </a:solidFill>
            <a:ln w="9525">
              <a:solidFill>
                <a:srgbClr val="00513D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" name="_s1033"/>
            <p:cNvSpPr>
              <a:spLocks noChangeArrowheads="1"/>
            </p:cNvSpPr>
            <p:nvPr/>
          </p:nvSpPr>
          <p:spPr bwMode="auto">
            <a:xfrm>
              <a:off x="3257" y="1025"/>
              <a:ext cx="540" cy="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rPr>
                <a:t>Canal</a:t>
              </a:r>
            </a:p>
          </p:txBody>
        </p:sp>
        <p:sp>
          <p:nvSpPr>
            <p:cNvPr id="21" name="_s1034"/>
            <p:cNvSpPr>
              <a:spLocks noChangeArrowheads="1"/>
            </p:cNvSpPr>
            <p:nvPr/>
          </p:nvSpPr>
          <p:spPr bwMode="auto">
            <a:xfrm>
              <a:off x="2611" y="3018"/>
              <a:ext cx="540" cy="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rPr>
                <a:t>Logística</a:t>
              </a:r>
            </a:p>
          </p:txBody>
        </p:sp>
        <p:sp>
          <p:nvSpPr>
            <p:cNvPr id="22" name="_s1035"/>
            <p:cNvSpPr>
              <a:spLocks noChangeArrowheads="1"/>
            </p:cNvSpPr>
            <p:nvPr/>
          </p:nvSpPr>
          <p:spPr bwMode="auto">
            <a:xfrm>
              <a:off x="3658" y="2256"/>
              <a:ext cx="540" cy="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rPr>
                <a:t>Estoque</a:t>
              </a:r>
            </a:p>
          </p:txBody>
        </p:sp>
        <p:sp>
          <p:nvSpPr>
            <p:cNvPr id="23" name="_s1036"/>
            <p:cNvSpPr>
              <a:spLocks noChangeArrowheads="1"/>
            </p:cNvSpPr>
            <p:nvPr/>
          </p:nvSpPr>
          <p:spPr bwMode="auto">
            <a:xfrm>
              <a:off x="1563" y="2258"/>
              <a:ext cx="540" cy="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rPr>
                <a:t>TRENDnet</a:t>
              </a:r>
            </a:p>
          </p:txBody>
        </p:sp>
        <p:sp>
          <p:nvSpPr>
            <p:cNvPr id="24" name="_s1037"/>
            <p:cNvSpPr>
              <a:spLocks noChangeArrowheads="1"/>
            </p:cNvSpPr>
            <p:nvPr/>
          </p:nvSpPr>
          <p:spPr bwMode="auto">
            <a:xfrm>
              <a:off x="1962" y="1026"/>
              <a:ext cx="540" cy="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rPr>
                <a:t>Usuários</a:t>
              </a:r>
            </a:p>
          </p:txBody>
        </p:sp>
      </p:grpSp>
      <p:pic>
        <p:nvPicPr>
          <p:cNvPr id="12" name="Picture 18" descr="MCMP00029_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555875"/>
            <a:ext cx="1600200" cy="152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434225" y="3562290"/>
            <a:ext cx="2170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23 anos no Brasil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333375" y="76200"/>
            <a:ext cx="8505825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50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TRENDnet Brasil</a:t>
            </a:r>
            <a:endParaRPr lang="en-US" sz="5000" kern="0" dirty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5" name="Picture 22"/>
          <p:cNvPicPr>
            <a:picLocks noChangeAspect="1" noChangeArrowheads="1"/>
          </p:cNvPicPr>
          <p:nvPr/>
        </p:nvPicPr>
        <p:blipFill>
          <a:blip r:embed="rId3" cstate="print"/>
          <a:srcRect l="2081" t="-1826" r="21030" b="8144"/>
          <a:stretch>
            <a:fillRect/>
          </a:stretch>
        </p:blipFill>
        <p:spPr bwMode="auto">
          <a:xfrm rot="21007617">
            <a:off x="208681" y="4620218"/>
            <a:ext cx="1953631" cy="2063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3"/>
          <p:cNvPicPr>
            <a:picLocks noChangeAspect="1" noChangeArrowheads="1"/>
          </p:cNvPicPr>
          <p:nvPr/>
        </p:nvPicPr>
        <p:blipFill>
          <a:blip r:embed="rId4" cstate="print"/>
          <a:srcRect l="1176" t="918" r="42353" b="28758"/>
          <a:stretch>
            <a:fillRect/>
          </a:stretch>
        </p:blipFill>
        <p:spPr bwMode="auto">
          <a:xfrm>
            <a:off x="1219200" y="4648200"/>
            <a:ext cx="1676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4"/>
          <p:cNvPicPr>
            <a:picLocks noChangeAspect="1" noChangeArrowheads="1"/>
          </p:cNvPicPr>
          <p:nvPr/>
        </p:nvPicPr>
        <p:blipFill>
          <a:blip r:embed="rId5" cstate="print"/>
          <a:srcRect t="327" r="19412" b="7703"/>
          <a:stretch>
            <a:fillRect/>
          </a:stretch>
        </p:blipFill>
        <p:spPr bwMode="auto">
          <a:xfrm rot="672657">
            <a:off x="2329366" y="4558334"/>
            <a:ext cx="2087340" cy="2116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Oval 3"/>
          <p:cNvSpPr>
            <a:spLocks noChangeArrowheads="1"/>
          </p:cNvSpPr>
          <p:nvPr/>
        </p:nvSpPr>
        <p:spPr bwMode="auto">
          <a:xfrm rot="1131161">
            <a:off x="2133600" y="1524000"/>
            <a:ext cx="1676400" cy="1295400"/>
          </a:xfrm>
          <a:prstGeom prst="ellipse">
            <a:avLst/>
          </a:prstGeom>
          <a:solidFill>
            <a:srgbClr val="FFFFCC">
              <a:alpha val="89803"/>
            </a:srgbClr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381000" y="1600200"/>
            <a:ext cx="3276600" cy="3159125"/>
            <a:chOff x="624" y="1104"/>
            <a:chExt cx="3198" cy="2806"/>
          </a:xfrm>
        </p:grpSpPr>
        <p:grpSp>
          <p:nvGrpSpPr>
            <p:cNvPr id="32" name="Diagram 7"/>
            <p:cNvGrpSpPr>
              <a:grpSpLocks noChangeAspect="1"/>
            </p:cNvGrpSpPr>
            <p:nvPr/>
          </p:nvGrpSpPr>
          <p:grpSpPr bwMode="auto">
            <a:xfrm>
              <a:off x="1104" y="1104"/>
              <a:ext cx="2718" cy="2806"/>
              <a:chOff x="1521" y="784"/>
              <a:chExt cx="2718" cy="2806"/>
            </a:xfrm>
          </p:grpSpPr>
          <p:sp>
            <p:nvSpPr>
              <p:cNvPr id="33" name="_s2052"/>
              <p:cNvSpPr>
                <a:spLocks noChangeArrowheads="1" noTextEdit="1"/>
              </p:cNvSpPr>
              <p:nvPr/>
            </p:nvSpPr>
            <p:spPr bwMode="auto">
              <a:xfrm flipH="1">
                <a:off x="2146" y="963"/>
                <a:ext cx="1469" cy="1469"/>
              </a:xfrm>
              <a:custGeom>
                <a:avLst/>
                <a:gdLst>
                  <a:gd name="G0" fmla="+- -5505024 0 0"/>
                  <a:gd name="G1" fmla="+- -7471104 0 0"/>
                  <a:gd name="G2" fmla="+- -5505024 0 -7471104"/>
                  <a:gd name="G3" fmla="+- 10800 0 0"/>
                  <a:gd name="G4" fmla="+- 0 0 -5505024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200 0 0"/>
                  <a:gd name="G9" fmla="+- 0 0 -7471104"/>
                  <a:gd name="G10" fmla="+- 7200 0 2700"/>
                  <a:gd name="G11" fmla="cos G10 -5505024"/>
                  <a:gd name="G12" fmla="sin G10 -5505024"/>
                  <a:gd name="G13" fmla="cos 13500 -5505024"/>
                  <a:gd name="G14" fmla="sin 13500 -5505024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200 1 2"/>
                  <a:gd name="G20" fmla="+- G19 5400 0"/>
                  <a:gd name="G21" fmla="cos G20 -5505024"/>
                  <a:gd name="G22" fmla="sin G20 -5505024"/>
                  <a:gd name="G23" fmla="+- G21 10800 0"/>
                  <a:gd name="G24" fmla="+- G12 G23 G22"/>
                  <a:gd name="G25" fmla="+- G22 G23 G11"/>
                  <a:gd name="G26" fmla="cos 10800 -5505024"/>
                  <a:gd name="G27" fmla="sin 10800 -5505024"/>
                  <a:gd name="G28" fmla="cos 7200 -5505024"/>
                  <a:gd name="G29" fmla="sin 7200 -5505024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7471104"/>
                  <a:gd name="G36" fmla="sin G34 -7471104"/>
                  <a:gd name="G37" fmla="+/ -7471104 -5505024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200 G39"/>
                  <a:gd name="G43" fmla="sin 7200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9110 w 21600"/>
                  <a:gd name="T5" fmla="*/ 132 h 21600"/>
                  <a:gd name="T6" fmla="*/ 7139 w 21600"/>
                  <a:gd name="T7" fmla="*/ 2578 h 21600"/>
                  <a:gd name="T8" fmla="*/ 9673 w 21600"/>
                  <a:gd name="T9" fmla="*/ 3688 h 21600"/>
                  <a:gd name="T10" fmla="*/ 12211 w 21600"/>
                  <a:gd name="T11" fmla="*/ -2627 h 21600"/>
                  <a:gd name="T12" fmla="*/ 16215 w 21600"/>
                  <a:gd name="T13" fmla="*/ 2319 h 21600"/>
                  <a:gd name="T14" fmla="*/ 11270 w 21600"/>
                  <a:gd name="T15" fmla="*/ 6324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1552" y="3639"/>
                    </a:moveTo>
                    <a:cubicBezTo>
                      <a:pt x="11302" y="3613"/>
                      <a:pt x="11051" y="3600"/>
                      <a:pt x="10800" y="3600"/>
                    </a:cubicBezTo>
                    <a:cubicBezTo>
                      <a:pt x="9790" y="3599"/>
                      <a:pt x="8793" y="3812"/>
                      <a:pt x="7871" y="4222"/>
                    </a:cubicBezTo>
                    <a:lnTo>
                      <a:pt x="6407" y="933"/>
                    </a:lnTo>
                    <a:cubicBezTo>
                      <a:pt x="7789" y="318"/>
                      <a:pt x="9286" y="-1"/>
                      <a:pt x="10800" y="0"/>
                    </a:cubicBezTo>
                    <a:cubicBezTo>
                      <a:pt x="11177" y="0"/>
                      <a:pt x="11553" y="19"/>
                      <a:pt x="11928" y="59"/>
                    </a:cubicBezTo>
                    <a:lnTo>
                      <a:pt x="12211" y="-2627"/>
                    </a:lnTo>
                    <a:lnTo>
                      <a:pt x="16215" y="2319"/>
                    </a:lnTo>
                    <a:lnTo>
                      <a:pt x="11270" y="6324"/>
                    </a:lnTo>
                    <a:lnTo>
                      <a:pt x="11552" y="3639"/>
                    </a:lnTo>
                    <a:close/>
                  </a:path>
                </a:pathLst>
              </a:custGeom>
              <a:solidFill>
                <a:srgbClr val="99EBD7"/>
              </a:solidFill>
              <a:ln w="9525">
                <a:solidFill>
                  <a:srgbClr val="00513D"/>
                </a:solidFill>
                <a:miter lim="800000"/>
                <a:headEnd/>
                <a:tailEnd/>
              </a:ln>
              <a:effectLst>
                <a:outerShdw dist="71842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4" name="_s2053"/>
              <p:cNvSpPr>
                <a:spLocks noChangeArrowheads="1" noTextEdit="1"/>
              </p:cNvSpPr>
              <p:nvPr/>
            </p:nvSpPr>
            <p:spPr bwMode="auto">
              <a:xfrm rot="17280000" flipH="1">
                <a:off x="1680" y="1301"/>
                <a:ext cx="1469" cy="1469"/>
              </a:xfrm>
              <a:custGeom>
                <a:avLst/>
                <a:gdLst>
                  <a:gd name="G0" fmla="+- -5505024 0 0"/>
                  <a:gd name="G1" fmla="+- -7471104 0 0"/>
                  <a:gd name="G2" fmla="+- -5505024 0 -7471104"/>
                  <a:gd name="G3" fmla="+- 10800 0 0"/>
                  <a:gd name="G4" fmla="+- 0 0 -5505024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200 0 0"/>
                  <a:gd name="G9" fmla="+- 0 0 -7471104"/>
                  <a:gd name="G10" fmla="+- 7200 0 2700"/>
                  <a:gd name="G11" fmla="cos G10 -5505024"/>
                  <a:gd name="G12" fmla="sin G10 -5505024"/>
                  <a:gd name="G13" fmla="cos 13500 -5505024"/>
                  <a:gd name="G14" fmla="sin 13500 -5505024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200 1 2"/>
                  <a:gd name="G20" fmla="+- G19 5400 0"/>
                  <a:gd name="G21" fmla="cos G20 -5505024"/>
                  <a:gd name="G22" fmla="sin G20 -5505024"/>
                  <a:gd name="G23" fmla="+- G21 10800 0"/>
                  <a:gd name="G24" fmla="+- G12 G23 G22"/>
                  <a:gd name="G25" fmla="+- G22 G23 G11"/>
                  <a:gd name="G26" fmla="cos 10800 -5505024"/>
                  <a:gd name="G27" fmla="sin 10800 -5505024"/>
                  <a:gd name="G28" fmla="cos 7200 -5505024"/>
                  <a:gd name="G29" fmla="sin 7200 -5505024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7471104"/>
                  <a:gd name="G36" fmla="sin G34 -7471104"/>
                  <a:gd name="G37" fmla="+/ -7471104 -5505024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200 G39"/>
                  <a:gd name="G43" fmla="sin 7200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9110 w 21600"/>
                  <a:gd name="T5" fmla="*/ 132 h 21600"/>
                  <a:gd name="T6" fmla="*/ 7139 w 21600"/>
                  <a:gd name="T7" fmla="*/ 2578 h 21600"/>
                  <a:gd name="T8" fmla="*/ 9673 w 21600"/>
                  <a:gd name="T9" fmla="*/ 3688 h 21600"/>
                  <a:gd name="T10" fmla="*/ 12211 w 21600"/>
                  <a:gd name="T11" fmla="*/ -2627 h 21600"/>
                  <a:gd name="T12" fmla="*/ 16215 w 21600"/>
                  <a:gd name="T13" fmla="*/ 2319 h 21600"/>
                  <a:gd name="T14" fmla="*/ 11270 w 21600"/>
                  <a:gd name="T15" fmla="*/ 6324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1552" y="3639"/>
                    </a:moveTo>
                    <a:cubicBezTo>
                      <a:pt x="11302" y="3613"/>
                      <a:pt x="11051" y="3600"/>
                      <a:pt x="10800" y="3600"/>
                    </a:cubicBezTo>
                    <a:cubicBezTo>
                      <a:pt x="9790" y="3599"/>
                      <a:pt x="8793" y="3812"/>
                      <a:pt x="7871" y="4222"/>
                    </a:cubicBezTo>
                    <a:lnTo>
                      <a:pt x="6407" y="933"/>
                    </a:lnTo>
                    <a:cubicBezTo>
                      <a:pt x="7789" y="318"/>
                      <a:pt x="9286" y="-1"/>
                      <a:pt x="10800" y="0"/>
                    </a:cubicBezTo>
                    <a:cubicBezTo>
                      <a:pt x="11177" y="0"/>
                      <a:pt x="11553" y="19"/>
                      <a:pt x="11928" y="59"/>
                    </a:cubicBezTo>
                    <a:lnTo>
                      <a:pt x="12211" y="-2627"/>
                    </a:lnTo>
                    <a:lnTo>
                      <a:pt x="16215" y="2319"/>
                    </a:lnTo>
                    <a:lnTo>
                      <a:pt x="11270" y="6324"/>
                    </a:lnTo>
                    <a:lnTo>
                      <a:pt x="11552" y="3639"/>
                    </a:lnTo>
                    <a:close/>
                  </a:path>
                </a:pathLst>
              </a:custGeom>
              <a:noFill/>
              <a:ln w="9525">
                <a:noFill/>
                <a:miter lim="800000"/>
                <a:headEnd/>
                <a:tailEnd/>
              </a:ln>
              <a:effectLst>
                <a:outerShdw dist="71842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5" name="_s2054"/>
              <p:cNvSpPr>
                <a:spLocks noChangeArrowheads="1" noTextEdit="1"/>
              </p:cNvSpPr>
              <p:nvPr/>
            </p:nvSpPr>
            <p:spPr bwMode="auto">
              <a:xfrm rot="12960000" flipH="1">
                <a:off x="1857" y="1849"/>
                <a:ext cx="1469" cy="1469"/>
              </a:xfrm>
              <a:custGeom>
                <a:avLst/>
                <a:gdLst>
                  <a:gd name="G0" fmla="+- -5505024 0 0"/>
                  <a:gd name="G1" fmla="+- -7471104 0 0"/>
                  <a:gd name="G2" fmla="+- -5505024 0 -7471104"/>
                  <a:gd name="G3" fmla="+- 10800 0 0"/>
                  <a:gd name="G4" fmla="+- 0 0 -5505024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200 0 0"/>
                  <a:gd name="G9" fmla="+- 0 0 -7471104"/>
                  <a:gd name="G10" fmla="+- 7200 0 2700"/>
                  <a:gd name="G11" fmla="cos G10 -5505024"/>
                  <a:gd name="G12" fmla="sin G10 -5505024"/>
                  <a:gd name="G13" fmla="cos 13500 -5505024"/>
                  <a:gd name="G14" fmla="sin 13500 -5505024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200 1 2"/>
                  <a:gd name="G20" fmla="+- G19 5400 0"/>
                  <a:gd name="G21" fmla="cos G20 -5505024"/>
                  <a:gd name="G22" fmla="sin G20 -5505024"/>
                  <a:gd name="G23" fmla="+- G21 10800 0"/>
                  <a:gd name="G24" fmla="+- G12 G23 G22"/>
                  <a:gd name="G25" fmla="+- G22 G23 G11"/>
                  <a:gd name="G26" fmla="cos 10800 -5505024"/>
                  <a:gd name="G27" fmla="sin 10800 -5505024"/>
                  <a:gd name="G28" fmla="cos 7200 -5505024"/>
                  <a:gd name="G29" fmla="sin 7200 -5505024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7471104"/>
                  <a:gd name="G36" fmla="sin G34 -7471104"/>
                  <a:gd name="G37" fmla="+/ -7471104 -5505024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200 G39"/>
                  <a:gd name="G43" fmla="sin 7200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9110 w 21600"/>
                  <a:gd name="T5" fmla="*/ 132 h 21600"/>
                  <a:gd name="T6" fmla="*/ 7139 w 21600"/>
                  <a:gd name="T7" fmla="*/ 2578 h 21600"/>
                  <a:gd name="T8" fmla="*/ 9673 w 21600"/>
                  <a:gd name="T9" fmla="*/ 3688 h 21600"/>
                  <a:gd name="T10" fmla="*/ 12211 w 21600"/>
                  <a:gd name="T11" fmla="*/ -2627 h 21600"/>
                  <a:gd name="T12" fmla="*/ 16215 w 21600"/>
                  <a:gd name="T13" fmla="*/ 2319 h 21600"/>
                  <a:gd name="T14" fmla="*/ 11270 w 21600"/>
                  <a:gd name="T15" fmla="*/ 6324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1552" y="3639"/>
                    </a:moveTo>
                    <a:cubicBezTo>
                      <a:pt x="11302" y="3613"/>
                      <a:pt x="11051" y="3600"/>
                      <a:pt x="10800" y="3600"/>
                    </a:cubicBezTo>
                    <a:cubicBezTo>
                      <a:pt x="9790" y="3599"/>
                      <a:pt x="8793" y="3812"/>
                      <a:pt x="7871" y="4222"/>
                    </a:cubicBezTo>
                    <a:lnTo>
                      <a:pt x="6407" y="933"/>
                    </a:lnTo>
                    <a:cubicBezTo>
                      <a:pt x="7789" y="318"/>
                      <a:pt x="9286" y="-1"/>
                      <a:pt x="10800" y="0"/>
                    </a:cubicBezTo>
                    <a:cubicBezTo>
                      <a:pt x="11177" y="0"/>
                      <a:pt x="11553" y="19"/>
                      <a:pt x="11928" y="59"/>
                    </a:cubicBezTo>
                    <a:lnTo>
                      <a:pt x="12211" y="-2627"/>
                    </a:lnTo>
                    <a:lnTo>
                      <a:pt x="16215" y="2319"/>
                    </a:lnTo>
                    <a:lnTo>
                      <a:pt x="11270" y="6324"/>
                    </a:lnTo>
                    <a:lnTo>
                      <a:pt x="11552" y="363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513D"/>
                </a:solidFill>
                <a:miter lim="800000"/>
                <a:headEnd/>
                <a:tailEnd/>
              </a:ln>
              <a:effectLst>
                <a:outerShdw dist="71842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6" name="_s2055"/>
              <p:cNvSpPr>
                <a:spLocks noChangeArrowheads="1" noTextEdit="1"/>
              </p:cNvSpPr>
              <p:nvPr/>
            </p:nvSpPr>
            <p:spPr bwMode="auto">
              <a:xfrm rot="8640000" flipH="1">
                <a:off x="2433" y="1850"/>
                <a:ext cx="1469" cy="1469"/>
              </a:xfrm>
              <a:custGeom>
                <a:avLst/>
                <a:gdLst>
                  <a:gd name="G0" fmla="+- -5505024 0 0"/>
                  <a:gd name="G1" fmla="+- -7471104 0 0"/>
                  <a:gd name="G2" fmla="+- -5505024 0 -7471104"/>
                  <a:gd name="G3" fmla="+- 10800 0 0"/>
                  <a:gd name="G4" fmla="+- 0 0 -5505024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200 0 0"/>
                  <a:gd name="G9" fmla="+- 0 0 -7471104"/>
                  <a:gd name="G10" fmla="+- 7200 0 2700"/>
                  <a:gd name="G11" fmla="cos G10 -5505024"/>
                  <a:gd name="G12" fmla="sin G10 -5505024"/>
                  <a:gd name="G13" fmla="cos 13500 -5505024"/>
                  <a:gd name="G14" fmla="sin 13500 -5505024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200 1 2"/>
                  <a:gd name="G20" fmla="+- G19 5400 0"/>
                  <a:gd name="G21" fmla="cos G20 -5505024"/>
                  <a:gd name="G22" fmla="sin G20 -5505024"/>
                  <a:gd name="G23" fmla="+- G21 10800 0"/>
                  <a:gd name="G24" fmla="+- G12 G23 G22"/>
                  <a:gd name="G25" fmla="+- G22 G23 G11"/>
                  <a:gd name="G26" fmla="cos 10800 -5505024"/>
                  <a:gd name="G27" fmla="sin 10800 -5505024"/>
                  <a:gd name="G28" fmla="cos 7200 -5505024"/>
                  <a:gd name="G29" fmla="sin 7200 -5505024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7471104"/>
                  <a:gd name="G36" fmla="sin G34 -7471104"/>
                  <a:gd name="G37" fmla="+/ -7471104 -5505024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200 G39"/>
                  <a:gd name="G43" fmla="sin 7200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9110 w 21600"/>
                  <a:gd name="T5" fmla="*/ 132 h 21600"/>
                  <a:gd name="T6" fmla="*/ 7139 w 21600"/>
                  <a:gd name="T7" fmla="*/ 2578 h 21600"/>
                  <a:gd name="T8" fmla="*/ 9673 w 21600"/>
                  <a:gd name="T9" fmla="*/ 3688 h 21600"/>
                  <a:gd name="T10" fmla="*/ 12211 w 21600"/>
                  <a:gd name="T11" fmla="*/ -2627 h 21600"/>
                  <a:gd name="T12" fmla="*/ 16215 w 21600"/>
                  <a:gd name="T13" fmla="*/ 2319 h 21600"/>
                  <a:gd name="T14" fmla="*/ 11270 w 21600"/>
                  <a:gd name="T15" fmla="*/ 6324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1552" y="3639"/>
                    </a:moveTo>
                    <a:cubicBezTo>
                      <a:pt x="11302" y="3613"/>
                      <a:pt x="11051" y="3600"/>
                      <a:pt x="10800" y="3600"/>
                    </a:cubicBezTo>
                    <a:cubicBezTo>
                      <a:pt x="9790" y="3599"/>
                      <a:pt x="8793" y="3812"/>
                      <a:pt x="7871" y="4222"/>
                    </a:cubicBezTo>
                    <a:lnTo>
                      <a:pt x="6407" y="933"/>
                    </a:lnTo>
                    <a:cubicBezTo>
                      <a:pt x="7789" y="318"/>
                      <a:pt x="9286" y="-1"/>
                      <a:pt x="10800" y="0"/>
                    </a:cubicBezTo>
                    <a:cubicBezTo>
                      <a:pt x="11177" y="0"/>
                      <a:pt x="11553" y="19"/>
                      <a:pt x="11928" y="59"/>
                    </a:cubicBezTo>
                    <a:lnTo>
                      <a:pt x="12211" y="-2627"/>
                    </a:lnTo>
                    <a:lnTo>
                      <a:pt x="16215" y="2319"/>
                    </a:lnTo>
                    <a:lnTo>
                      <a:pt x="11270" y="6324"/>
                    </a:lnTo>
                    <a:lnTo>
                      <a:pt x="11552" y="3639"/>
                    </a:lnTo>
                    <a:close/>
                  </a:path>
                </a:pathLst>
              </a:custGeom>
              <a:solidFill>
                <a:srgbClr val="4DDCB8"/>
              </a:solidFill>
              <a:ln w="9525">
                <a:solidFill>
                  <a:srgbClr val="00513D"/>
                </a:solidFill>
                <a:miter lim="800000"/>
                <a:headEnd/>
                <a:tailEnd/>
              </a:ln>
              <a:effectLst>
                <a:outerShdw dist="71842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7" name="_s2056"/>
              <p:cNvSpPr>
                <a:spLocks noChangeArrowheads="1" noTextEdit="1"/>
              </p:cNvSpPr>
              <p:nvPr/>
            </p:nvSpPr>
            <p:spPr bwMode="auto">
              <a:xfrm rot="4320000" flipH="1">
                <a:off x="2612" y="1303"/>
                <a:ext cx="1469" cy="1469"/>
              </a:xfrm>
              <a:custGeom>
                <a:avLst/>
                <a:gdLst>
                  <a:gd name="G0" fmla="+- -5505024 0 0"/>
                  <a:gd name="G1" fmla="+- -7471104 0 0"/>
                  <a:gd name="G2" fmla="+- -5505024 0 -7471104"/>
                  <a:gd name="G3" fmla="+- 10800 0 0"/>
                  <a:gd name="G4" fmla="+- 0 0 -5505024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200 0 0"/>
                  <a:gd name="G9" fmla="+- 0 0 -7471104"/>
                  <a:gd name="G10" fmla="+- 7200 0 2700"/>
                  <a:gd name="G11" fmla="cos G10 -5505024"/>
                  <a:gd name="G12" fmla="sin G10 -5505024"/>
                  <a:gd name="G13" fmla="cos 13500 -5505024"/>
                  <a:gd name="G14" fmla="sin 13500 -5505024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200 1 2"/>
                  <a:gd name="G20" fmla="+- G19 5400 0"/>
                  <a:gd name="G21" fmla="cos G20 -5505024"/>
                  <a:gd name="G22" fmla="sin G20 -5505024"/>
                  <a:gd name="G23" fmla="+- G21 10800 0"/>
                  <a:gd name="G24" fmla="+- G12 G23 G22"/>
                  <a:gd name="G25" fmla="+- G22 G23 G11"/>
                  <a:gd name="G26" fmla="cos 10800 -5505024"/>
                  <a:gd name="G27" fmla="sin 10800 -5505024"/>
                  <a:gd name="G28" fmla="cos 7200 -5505024"/>
                  <a:gd name="G29" fmla="sin 7200 -5505024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7471104"/>
                  <a:gd name="G36" fmla="sin G34 -7471104"/>
                  <a:gd name="G37" fmla="+/ -7471104 -5505024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200 G39"/>
                  <a:gd name="G43" fmla="sin 7200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9110 w 21600"/>
                  <a:gd name="T5" fmla="*/ 132 h 21600"/>
                  <a:gd name="T6" fmla="*/ 7139 w 21600"/>
                  <a:gd name="T7" fmla="*/ 2578 h 21600"/>
                  <a:gd name="T8" fmla="*/ 9673 w 21600"/>
                  <a:gd name="T9" fmla="*/ 3688 h 21600"/>
                  <a:gd name="T10" fmla="*/ 12211 w 21600"/>
                  <a:gd name="T11" fmla="*/ -2627 h 21600"/>
                  <a:gd name="T12" fmla="*/ 16215 w 21600"/>
                  <a:gd name="T13" fmla="*/ 2319 h 21600"/>
                  <a:gd name="T14" fmla="*/ 11270 w 21600"/>
                  <a:gd name="T15" fmla="*/ 6324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1552" y="3639"/>
                    </a:moveTo>
                    <a:cubicBezTo>
                      <a:pt x="11302" y="3613"/>
                      <a:pt x="11051" y="3600"/>
                      <a:pt x="10800" y="3600"/>
                    </a:cubicBezTo>
                    <a:cubicBezTo>
                      <a:pt x="9790" y="3599"/>
                      <a:pt x="8793" y="3812"/>
                      <a:pt x="7871" y="4222"/>
                    </a:cubicBezTo>
                    <a:lnTo>
                      <a:pt x="6407" y="933"/>
                    </a:lnTo>
                    <a:cubicBezTo>
                      <a:pt x="7789" y="318"/>
                      <a:pt x="9286" y="-1"/>
                      <a:pt x="10800" y="0"/>
                    </a:cubicBezTo>
                    <a:cubicBezTo>
                      <a:pt x="11177" y="0"/>
                      <a:pt x="11553" y="19"/>
                      <a:pt x="11928" y="59"/>
                    </a:cubicBezTo>
                    <a:lnTo>
                      <a:pt x="12211" y="-2627"/>
                    </a:lnTo>
                    <a:lnTo>
                      <a:pt x="16215" y="2319"/>
                    </a:lnTo>
                    <a:lnTo>
                      <a:pt x="11270" y="6324"/>
                    </a:lnTo>
                    <a:lnTo>
                      <a:pt x="11552" y="3639"/>
                    </a:lnTo>
                    <a:close/>
                  </a:path>
                </a:pathLst>
              </a:custGeom>
              <a:solidFill>
                <a:srgbClr val="009973"/>
              </a:solidFill>
              <a:ln w="9525">
                <a:solidFill>
                  <a:srgbClr val="00513D"/>
                </a:solidFill>
                <a:miter lim="800000"/>
                <a:headEnd/>
                <a:tailEnd/>
              </a:ln>
              <a:effectLst>
                <a:outerShdw dist="71842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8" name="_s2057"/>
              <p:cNvSpPr>
                <a:spLocks noChangeArrowheads="1"/>
              </p:cNvSpPr>
              <p:nvPr/>
            </p:nvSpPr>
            <p:spPr bwMode="auto">
              <a:xfrm>
                <a:off x="3257" y="1025"/>
                <a:ext cx="54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rPr>
                  <a:t>Canal</a:t>
                </a:r>
              </a:p>
            </p:txBody>
          </p:sp>
          <p:sp>
            <p:nvSpPr>
              <p:cNvPr id="39" name="_s2058"/>
              <p:cNvSpPr>
                <a:spLocks noChangeArrowheads="1"/>
              </p:cNvSpPr>
              <p:nvPr/>
            </p:nvSpPr>
            <p:spPr bwMode="auto">
              <a:xfrm>
                <a:off x="2611" y="3018"/>
                <a:ext cx="54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rPr>
                  <a:t>Logística</a:t>
                </a:r>
              </a:p>
            </p:txBody>
          </p:sp>
          <p:sp>
            <p:nvSpPr>
              <p:cNvPr id="40" name="_s2059"/>
              <p:cNvSpPr>
                <a:spLocks noChangeArrowheads="1"/>
              </p:cNvSpPr>
              <p:nvPr/>
            </p:nvSpPr>
            <p:spPr bwMode="auto">
              <a:xfrm>
                <a:off x="3658" y="2256"/>
                <a:ext cx="54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rPr>
                  <a:t>Estoque</a:t>
                </a:r>
              </a:p>
            </p:txBody>
          </p:sp>
          <p:sp>
            <p:nvSpPr>
              <p:cNvPr id="41" name="_s2060"/>
              <p:cNvSpPr>
                <a:spLocks noChangeArrowheads="1"/>
              </p:cNvSpPr>
              <p:nvPr/>
            </p:nvSpPr>
            <p:spPr bwMode="auto">
              <a:xfrm>
                <a:off x="1563" y="2258"/>
                <a:ext cx="54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rPr>
                  <a:t>TRENDnet</a:t>
                </a:r>
              </a:p>
            </p:txBody>
          </p:sp>
          <p:sp>
            <p:nvSpPr>
              <p:cNvPr id="42" name="_s2061"/>
              <p:cNvSpPr>
                <a:spLocks noChangeArrowheads="1"/>
              </p:cNvSpPr>
              <p:nvPr/>
            </p:nvSpPr>
            <p:spPr bwMode="auto">
              <a:xfrm>
                <a:off x="1962" y="1026"/>
                <a:ext cx="54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rPr>
                  <a:t>Usuários</a:t>
                </a:r>
              </a:p>
            </p:txBody>
          </p:sp>
        </p:grpSp>
        <p:pic>
          <p:nvPicPr>
            <p:cNvPr id="31" name="Picture 19" descr="MCMP00029_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4" y="1680"/>
              <a:ext cx="1008" cy="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3" name="Text Box 20"/>
          <p:cNvSpPr txBox="1">
            <a:spLocks noChangeArrowheads="1"/>
          </p:cNvSpPr>
          <p:nvPr/>
        </p:nvSpPr>
        <p:spPr bwMode="auto">
          <a:xfrm>
            <a:off x="4419600" y="1143000"/>
            <a:ext cx="26084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Canal TRENDnet Brasil</a:t>
            </a:r>
            <a:endParaRPr lang="en-US" dirty="0"/>
          </a:p>
        </p:txBody>
      </p:sp>
      <p:sp>
        <p:nvSpPr>
          <p:cNvPr id="44" name="Content Placeholder 2"/>
          <p:cNvSpPr>
            <a:spLocks/>
          </p:cNvSpPr>
          <p:nvPr/>
        </p:nvSpPr>
        <p:spPr bwMode="auto">
          <a:xfrm>
            <a:off x="4419600" y="1676400"/>
            <a:ext cx="396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pt-BR" sz="1600" b="0" dirty="0" smtClean="0">
                <a:latin typeface="Calibri" charset="0"/>
              </a:rPr>
              <a:t>Mais de 10,000 Revendedores e Integradores em todo o Brasil.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pt-BR" sz="1600" b="0" dirty="0" smtClean="0">
                <a:latin typeface="Calibri" charset="0"/>
              </a:rPr>
              <a:t>Centenas de lojas em todas as regiões.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pt-BR" sz="1600" b="0" dirty="0" smtClean="0">
                <a:latin typeface="Calibri" charset="0"/>
              </a:rPr>
              <a:t>TRENDnet Brasil oferece Suporte Técnico e  Comercial para os clientes.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pt-BR" sz="1600" b="0" dirty="0" smtClean="0">
                <a:latin typeface="Calibri" charset="0"/>
              </a:rPr>
              <a:t>TRENDnet Brasil utiliza especialistas em redes </a:t>
            </a:r>
            <a:r>
              <a:rPr lang="pt-BR" sz="1600" b="0" dirty="0" smtClean="0">
                <a:latin typeface="Calibri" charset="0"/>
              </a:rPr>
              <a:t> da Network1</a:t>
            </a:r>
            <a:r>
              <a:rPr lang="pt-BR" sz="1600" b="0" dirty="0" smtClean="0">
                <a:latin typeface="Calibri" charset="0"/>
              </a:rPr>
              <a:t>.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pt-BR" sz="1600" b="0" dirty="0" smtClean="0">
                <a:latin typeface="Calibri" charset="0"/>
              </a:rPr>
              <a:t>TRENDnet </a:t>
            </a:r>
            <a:r>
              <a:rPr lang="pt-BR" sz="1600" b="0" dirty="0" smtClean="0">
                <a:latin typeface="Calibri" charset="0"/>
              </a:rPr>
              <a:t>Brasil tem website com preços para Revendedores e Usuários.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pt-BR" sz="1600" b="0" dirty="0" smtClean="0">
                <a:latin typeface="Calibri" charset="0"/>
              </a:rPr>
              <a:t>RMA administrado pela TRENDnet Brasil </a:t>
            </a:r>
            <a:r>
              <a:rPr lang="pt-BR" sz="1600" b="0" dirty="0" smtClean="0">
                <a:latin typeface="Calibri" charset="0"/>
              </a:rPr>
              <a:t>testa/substitui  no período </a:t>
            </a:r>
            <a:r>
              <a:rPr lang="pt-BR" sz="1600" b="0" dirty="0" smtClean="0">
                <a:latin typeface="Calibri" charset="0"/>
              </a:rPr>
              <a:t>de garantia.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pt-BR" sz="1600" b="0" dirty="0" smtClean="0">
                <a:latin typeface="Calibri" charset="0"/>
              </a:rPr>
              <a:t>Tradução On-line do site para </a:t>
            </a:r>
            <a:r>
              <a:rPr lang="pt-BR" sz="1600" b="0" dirty="0" smtClean="0">
                <a:latin typeface="Calibri" charset="0"/>
              </a:rPr>
              <a:t>Português.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latin typeface="Calibri" charset="0"/>
              </a:rPr>
              <a:t>Atualização </a:t>
            </a:r>
            <a:r>
              <a:rPr lang="pt-BR" sz="1600" b="0" dirty="0" smtClean="0">
                <a:latin typeface="Calibri" charset="0"/>
              </a:rPr>
              <a:t>automática</a:t>
            </a:r>
            <a:r>
              <a:rPr lang="pt-BR" sz="1600" b="0" dirty="0" smtClean="0">
                <a:latin typeface="Calibri" charset="0"/>
              </a:rPr>
              <a:t> d</a:t>
            </a:r>
            <a:r>
              <a:rPr lang="pt-BR" sz="1600" b="0" dirty="0" smtClean="0">
                <a:latin typeface="Calibri" charset="0"/>
              </a:rPr>
              <a:t>o website Brasil para novos produtos e suas alterações</a:t>
            </a:r>
            <a:r>
              <a:rPr lang="pt-BR" sz="1600" b="0" dirty="0" smtClean="0">
                <a:latin typeface="Calibri" charset="0"/>
              </a:rPr>
              <a:t>.</a:t>
            </a:r>
            <a:endParaRPr lang="pt-BR" sz="1600" b="0" dirty="0" smtClean="0">
              <a:latin typeface="Calibr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86655" y="5835134"/>
            <a:ext cx="15806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egoe UI Symbol" pitchFamily="34" charset="0"/>
                <a:ea typeface="Segoe UI Symbol" pitchFamily="34" charset="0"/>
                <a:cs typeface="Tahoma" pitchFamily="34" charset="0"/>
              </a:rPr>
              <a:t>trend.net.br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5562600" y="5562600"/>
            <a:ext cx="18288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333375" y="76200"/>
            <a:ext cx="8505825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50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TRENDnet Brasil</a:t>
            </a:r>
            <a:endParaRPr lang="en-US" sz="5000" kern="0" dirty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2" name="Picture 16" descr="DSC0610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552950"/>
            <a:ext cx="29718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" name="Grupo 5"/>
          <p:cNvGrpSpPr>
            <a:grpSpLocks/>
          </p:cNvGrpSpPr>
          <p:nvPr/>
        </p:nvGrpSpPr>
        <p:grpSpPr bwMode="auto">
          <a:xfrm>
            <a:off x="6019800" y="4114800"/>
            <a:ext cx="2590800" cy="2133600"/>
            <a:chOff x="3851417" y="2514919"/>
            <a:chExt cx="2304475" cy="2641762"/>
          </a:xfrm>
        </p:grpSpPr>
        <p:pic>
          <p:nvPicPr>
            <p:cNvPr id="24" name="Picture 2" descr="C:\Documents and Settings\thomaz\Desktop\intersmart_cobertura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51417" y="2514919"/>
              <a:ext cx="2304475" cy="264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Elipse 42"/>
            <p:cNvSpPr/>
            <p:nvPr/>
          </p:nvSpPr>
          <p:spPr bwMode="auto">
            <a:xfrm>
              <a:off x="5652425" y="4352845"/>
              <a:ext cx="71378" cy="83996"/>
            </a:xfrm>
            <a:prstGeom prst="ellipse">
              <a:avLst/>
            </a:prstGeom>
            <a:solidFill>
              <a:srgbClr val="C000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</p:grpSp>
      <p:sp>
        <p:nvSpPr>
          <p:cNvPr id="30" name="Oval 36"/>
          <p:cNvSpPr>
            <a:spLocks noChangeArrowheads="1"/>
          </p:cNvSpPr>
          <p:nvPr/>
        </p:nvSpPr>
        <p:spPr bwMode="auto">
          <a:xfrm rot="-3313773">
            <a:off x="1416844" y="2844006"/>
            <a:ext cx="2978150" cy="1849438"/>
          </a:xfrm>
          <a:prstGeom prst="ellipse">
            <a:avLst/>
          </a:prstGeom>
          <a:solidFill>
            <a:srgbClr val="FFFFCC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Text Box 34"/>
          <p:cNvSpPr txBox="1">
            <a:spLocks noChangeArrowheads="1"/>
          </p:cNvSpPr>
          <p:nvPr/>
        </p:nvSpPr>
        <p:spPr bwMode="auto">
          <a:xfrm>
            <a:off x="4419600" y="914400"/>
            <a:ext cx="24545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Intersmart </a:t>
            </a:r>
            <a:r>
              <a:rPr lang="en-US" dirty="0" smtClean="0"/>
              <a:t> / Network1</a:t>
            </a:r>
            <a:endParaRPr lang="en-US" dirty="0"/>
          </a:p>
        </p:txBody>
      </p:sp>
      <p:sp>
        <p:nvSpPr>
          <p:cNvPr id="45" name="Content Placeholder 2"/>
          <p:cNvSpPr>
            <a:spLocks/>
          </p:cNvSpPr>
          <p:nvPr/>
        </p:nvSpPr>
        <p:spPr bwMode="auto">
          <a:xfrm>
            <a:off x="4419600" y="1371600"/>
            <a:ext cx="4038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pt-BR" sz="1600" b="0" dirty="0" smtClean="0">
                <a:latin typeface="Calibri" charset="0"/>
              </a:rPr>
              <a:t>Distribuidor </a:t>
            </a:r>
            <a:r>
              <a:rPr lang="pt-BR" sz="1600" b="0" dirty="0" smtClean="0">
                <a:latin typeface="Calibri" charset="0"/>
              </a:rPr>
              <a:t>TRENDnet desde </a:t>
            </a:r>
            <a:r>
              <a:rPr lang="pt-BR" sz="1600" b="0" dirty="0" smtClean="0">
                <a:latin typeface="Calibri" charset="0"/>
              </a:rPr>
              <a:t>2002.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pt-BR" sz="1600" b="0" dirty="0" smtClean="0">
                <a:latin typeface="Calibri" charset="0"/>
              </a:rPr>
              <a:t>Referência em networking no Brasil. 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pt-BR" sz="1600" b="0" dirty="0" smtClean="0">
                <a:latin typeface="Calibri" charset="0"/>
              </a:rPr>
              <a:t>+350 </a:t>
            </a:r>
            <a:r>
              <a:rPr lang="pt-BR" sz="1600" b="0" dirty="0" smtClean="0">
                <a:latin typeface="Calibri" charset="0"/>
              </a:rPr>
              <a:t>colaboradores em 5 unidades  de negócio.</a:t>
            </a:r>
            <a:endParaRPr lang="pt-BR" sz="1600" b="0" dirty="0" smtClean="0">
              <a:latin typeface="Calibri" charset="0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pt-BR" sz="1600" b="0" dirty="0" smtClean="0">
                <a:latin typeface="Calibri" charset="0"/>
              </a:rPr>
              <a:t>Certificado de Qualidade  ISO 9001:9002.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pt-BR" sz="1600" b="0" dirty="0" smtClean="0">
                <a:latin typeface="Calibri" charset="0"/>
              </a:rPr>
              <a:t>5 Centros estrategicamente localizados em São Paulo, Goiânia, Itajaí, Recife e Espírito Santo.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</a:pPr>
            <a:endParaRPr lang="pt-BR" sz="1400" b="0" dirty="0">
              <a:latin typeface="Calibri" charset="0"/>
            </a:endParaRPr>
          </a:p>
        </p:txBody>
      </p:sp>
      <p:grpSp>
        <p:nvGrpSpPr>
          <p:cNvPr id="46" name="Group 38"/>
          <p:cNvGrpSpPr>
            <a:grpSpLocks/>
          </p:cNvGrpSpPr>
          <p:nvPr/>
        </p:nvGrpSpPr>
        <p:grpSpPr bwMode="auto">
          <a:xfrm>
            <a:off x="381000" y="1600200"/>
            <a:ext cx="3276600" cy="3159125"/>
            <a:chOff x="624" y="1104"/>
            <a:chExt cx="3198" cy="2806"/>
          </a:xfrm>
        </p:grpSpPr>
        <p:grpSp>
          <p:nvGrpSpPr>
            <p:cNvPr id="50" name="Diagram 39"/>
            <p:cNvGrpSpPr>
              <a:grpSpLocks noChangeAspect="1"/>
            </p:cNvGrpSpPr>
            <p:nvPr/>
          </p:nvGrpSpPr>
          <p:grpSpPr bwMode="auto">
            <a:xfrm>
              <a:off x="1104" y="1104"/>
              <a:ext cx="2718" cy="2806"/>
              <a:chOff x="1521" y="784"/>
              <a:chExt cx="2718" cy="2806"/>
            </a:xfrm>
          </p:grpSpPr>
          <p:sp>
            <p:nvSpPr>
              <p:cNvPr id="51" name="_s3076"/>
              <p:cNvSpPr>
                <a:spLocks noChangeArrowheads="1" noTextEdit="1"/>
              </p:cNvSpPr>
              <p:nvPr/>
            </p:nvSpPr>
            <p:spPr bwMode="auto">
              <a:xfrm flipH="1">
                <a:off x="2146" y="963"/>
                <a:ext cx="1469" cy="1469"/>
              </a:xfrm>
              <a:custGeom>
                <a:avLst/>
                <a:gdLst>
                  <a:gd name="G0" fmla="+- -5505024 0 0"/>
                  <a:gd name="G1" fmla="+- -7471104 0 0"/>
                  <a:gd name="G2" fmla="+- -5505024 0 -7471104"/>
                  <a:gd name="G3" fmla="+- 10800 0 0"/>
                  <a:gd name="G4" fmla="+- 0 0 -5505024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200 0 0"/>
                  <a:gd name="G9" fmla="+- 0 0 -7471104"/>
                  <a:gd name="G10" fmla="+- 7200 0 2700"/>
                  <a:gd name="G11" fmla="cos G10 -5505024"/>
                  <a:gd name="G12" fmla="sin G10 -5505024"/>
                  <a:gd name="G13" fmla="cos 13500 -5505024"/>
                  <a:gd name="G14" fmla="sin 13500 -5505024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200 1 2"/>
                  <a:gd name="G20" fmla="+- G19 5400 0"/>
                  <a:gd name="G21" fmla="cos G20 -5505024"/>
                  <a:gd name="G22" fmla="sin G20 -5505024"/>
                  <a:gd name="G23" fmla="+- G21 10800 0"/>
                  <a:gd name="G24" fmla="+- G12 G23 G22"/>
                  <a:gd name="G25" fmla="+- G22 G23 G11"/>
                  <a:gd name="G26" fmla="cos 10800 -5505024"/>
                  <a:gd name="G27" fmla="sin 10800 -5505024"/>
                  <a:gd name="G28" fmla="cos 7200 -5505024"/>
                  <a:gd name="G29" fmla="sin 7200 -5505024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7471104"/>
                  <a:gd name="G36" fmla="sin G34 -7471104"/>
                  <a:gd name="G37" fmla="+/ -7471104 -5505024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200 G39"/>
                  <a:gd name="G43" fmla="sin 7200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9110 w 21600"/>
                  <a:gd name="T5" fmla="*/ 132 h 21600"/>
                  <a:gd name="T6" fmla="*/ 7139 w 21600"/>
                  <a:gd name="T7" fmla="*/ 2578 h 21600"/>
                  <a:gd name="T8" fmla="*/ 9673 w 21600"/>
                  <a:gd name="T9" fmla="*/ 3688 h 21600"/>
                  <a:gd name="T10" fmla="*/ 12211 w 21600"/>
                  <a:gd name="T11" fmla="*/ -2627 h 21600"/>
                  <a:gd name="T12" fmla="*/ 16215 w 21600"/>
                  <a:gd name="T13" fmla="*/ 2319 h 21600"/>
                  <a:gd name="T14" fmla="*/ 11270 w 21600"/>
                  <a:gd name="T15" fmla="*/ 6324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1552" y="3639"/>
                    </a:moveTo>
                    <a:cubicBezTo>
                      <a:pt x="11302" y="3613"/>
                      <a:pt x="11051" y="3600"/>
                      <a:pt x="10800" y="3600"/>
                    </a:cubicBezTo>
                    <a:cubicBezTo>
                      <a:pt x="9790" y="3599"/>
                      <a:pt x="8793" y="3812"/>
                      <a:pt x="7871" y="4222"/>
                    </a:cubicBezTo>
                    <a:lnTo>
                      <a:pt x="6407" y="933"/>
                    </a:lnTo>
                    <a:cubicBezTo>
                      <a:pt x="7789" y="318"/>
                      <a:pt x="9286" y="-1"/>
                      <a:pt x="10800" y="0"/>
                    </a:cubicBezTo>
                    <a:cubicBezTo>
                      <a:pt x="11177" y="0"/>
                      <a:pt x="11553" y="19"/>
                      <a:pt x="11928" y="59"/>
                    </a:cubicBezTo>
                    <a:lnTo>
                      <a:pt x="12211" y="-2627"/>
                    </a:lnTo>
                    <a:lnTo>
                      <a:pt x="16215" y="2319"/>
                    </a:lnTo>
                    <a:lnTo>
                      <a:pt x="11270" y="6324"/>
                    </a:lnTo>
                    <a:lnTo>
                      <a:pt x="11552" y="3639"/>
                    </a:lnTo>
                    <a:close/>
                  </a:path>
                </a:pathLst>
              </a:custGeom>
              <a:solidFill>
                <a:srgbClr val="99EBD7"/>
              </a:solidFill>
              <a:ln w="9525">
                <a:solidFill>
                  <a:srgbClr val="00513D"/>
                </a:solidFill>
                <a:miter lim="800000"/>
                <a:headEnd/>
                <a:tailEnd/>
              </a:ln>
              <a:effectLst>
                <a:outerShdw dist="71842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2" name="_s3077"/>
              <p:cNvSpPr>
                <a:spLocks noChangeArrowheads="1" noTextEdit="1"/>
              </p:cNvSpPr>
              <p:nvPr/>
            </p:nvSpPr>
            <p:spPr bwMode="auto">
              <a:xfrm rot="17280000" flipH="1">
                <a:off x="1680" y="1301"/>
                <a:ext cx="1469" cy="1469"/>
              </a:xfrm>
              <a:custGeom>
                <a:avLst/>
                <a:gdLst>
                  <a:gd name="G0" fmla="+- -5505024 0 0"/>
                  <a:gd name="G1" fmla="+- -7471104 0 0"/>
                  <a:gd name="G2" fmla="+- -5505024 0 -7471104"/>
                  <a:gd name="G3" fmla="+- 10800 0 0"/>
                  <a:gd name="G4" fmla="+- 0 0 -5505024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200 0 0"/>
                  <a:gd name="G9" fmla="+- 0 0 -7471104"/>
                  <a:gd name="G10" fmla="+- 7200 0 2700"/>
                  <a:gd name="G11" fmla="cos G10 -5505024"/>
                  <a:gd name="G12" fmla="sin G10 -5505024"/>
                  <a:gd name="G13" fmla="cos 13500 -5505024"/>
                  <a:gd name="G14" fmla="sin 13500 -5505024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200 1 2"/>
                  <a:gd name="G20" fmla="+- G19 5400 0"/>
                  <a:gd name="G21" fmla="cos G20 -5505024"/>
                  <a:gd name="G22" fmla="sin G20 -5505024"/>
                  <a:gd name="G23" fmla="+- G21 10800 0"/>
                  <a:gd name="G24" fmla="+- G12 G23 G22"/>
                  <a:gd name="G25" fmla="+- G22 G23 G11"/>
                  <a:gd name="G26" fmla="cos 10800 -5505024"/>
                  <a:gd name="G27" fmla="sin 10800 -5505024"/>
                  <a:gd name="G28" fmla="cos 7200 -5505024"/>
                  <a:gd name="G29" fmla="sin 7200 -5505024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7471104"/>
                  <a:gd name="G36" fmla="sin G34 -7471104"/>
                  <a:gd name="G37" fmla="+/ -7471104 -5505024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200 G39"/>
                  <a:gd name="G43" fmla="sin 7200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9110 w 21600"/>
                  <a:gd name="T5" fmla="*/ 132 h 21600"/>
                  <a:gd name="T6" fmla="*/ 7139 w 21600"/>
                  <a:gd name="T7" fmla="*/ 2578 h 21600"/>
                  <a:gd name="T8" fmla="*/ 9673 w 21600"/>
                  <a:gd name="T9" fmla="*/ 3688 h 21600"/>
                  <a:gd name="T10" fmla="*/ 12211 w 21600"/>
                  <a:gd name="T11" fmla="*/ -2627 h 21600"/>
                  <a:gd name="T12" fmla="*/ 16215 w 21600"/>
                  <a:gd name="T13" fmla="*/ 2319 h 21600"/>
                  <a:gd name="T14" fmla="*/ 11270 w 21600"/>
                  <a:gd name="T15" fmla="*/ 6324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1552" y="3639"/>
                    </a:moveTo>
                    <a:cubicBezTo>
                      <a:pt x="11302" y="3613"/>
                      <a:pt x="11051" y="3600"/>
                      <a:pt x="10800" y="3600"/>
                    </a:cubicBezTo>
                    <a:cubicBezTo>
                      <a:pt x="9790" y="3599"/>
                      <a:pt x="8793" y="3812"/>
                      <a:pt x="7871" y="4222"/>
                    </a:cubicBezTo>
                    <a:lnTo>
                      <a:pt x="6407" y="933"/>
                    </a:lnTo>
                    <a:cubicBezTo>
                      <a:pt x="7789" y="318"/>
                      <a:pt x="9286" y="-1"/>
                      <a:pt x="10800" y="0"/>
                    </a:cubicBezTo>
                    <a:cubicBezTo>
                      <a:pt x="11177" y="0"/>
                      <a:pt x="11553" y="19"/>
                      <a:pt x="11928" y="59"/>
                    </a:cubicBezTo>
                    <a:lnTo>
                      <a:pt x="12211" y="-2627"/>
                    </a:lnTo>
                    <a:lnTo>
                      <a:pt x="16215" y="2319"/>
                    </a:lnTo>
                    <a:lnTo>
                      <a:pt x="11270" y="6324"/>
                    </a:lnTo>
                    <a:lnTo>
                      <a:pt x="11552" y="3639"/>
                    </a:lnTo>
                    <a:close/>
                  </a:path>
                </a:pathLst>
              </a:custGeom>
              <a:noFill/>
              <a:ln w="9525">
                <a:noFill/>
                <a:miter lim="800000"/>
                <a:headEnd/>
                <a:tailEnd/>
              </a:ln>
              <a:effectLst>
                <a:outerShdw dist="71842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3" name="_s3078"/>
              <p:cNvSpPr>
                <a:spLocks noChangeArrowheads="1" noTextEdit="1"/>
              </p:cNvSpPr>
              <p:nvPr/>
            </p:nvSpPr>
            <p:spPr bwMode="auto">
              <a:xfrm rot="12960000" flipH="1">
                <a:off x="1857" y="1849"/>
                <a:ext cx="1469" cy="1469"/>
              </a:xfrm>
              <a:custGeom>
                <a:avLst/>
                <a:gdLst>
                  <a:gd name="G0" fmla="+- -5505024 0 0"/>
                  <a:gd name="G1" fmla="+- -7471104 0 0"/>
                  <a:gd name="G2" fmla="+- -5505024 0 -7471104"/>
                  <a:gd name="G3" fmla="+- 10800 0 0"/>
                  <a:gd name="G4" fmla="+- 0 0 -5505024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200 0 0"/>
                  <a:gd name="G9" fmla="+- 0 0 -7471104"/>
                  <a:gd name="G10" fmla="+- 7200 0 2700"/>
                  <a:gd name="G11" fmla="cos G10 -5505024"/>
                  <a:gd name="G12" fmla="sin G10 -5505024"/>
                  <a:gd name="G13" fmla="cos 13500 -5505024"/>
                  <a:gd name="G14" fmla="sin 13500 -5505024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200 1 2"/>
                  <a:gd name="G20" fmla="+- G19 5400 0"/>
                  <a:gd name="G21" fmla="cos G20 -5505024"/>
                  <a:gd name="G22" fmla="sin G20 -5505024"/>
                  <a:gd name="G23" fmla="+- G21 10800 0"/>
                  <a:gd name="G24" fmla="+- G12 G23 G22"/>
                  <a:gd name="G25" fmla="+- G22 G23 G11"/>
                  <a:gd name="G26" fmla="cos 10800 -5505024"/>
                  <a:gd name="G27" fmla="sin 10800 -5505024"/>
                  <a:gd name="G28" fmla="cos 7200 -5505024"/>
                  <a:gd name="G29" fmla="sin 7200 -5505024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7471104"/>
                  <a:gd name="G36" fmla="sin G34 -7471104"/>
                  <a:gd name="G37" fmla="+/ -7471104 -5505024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200 G39"/>
                  <a:gd name="G43" fmla="sin 7200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9110 w 21600"/>
                  <a:gd name="T5" fmla="*/ 132 h 21600"/>
                  <a:gd name="T6" fmla="*/ 7139 w 21600"/>
                  <a:gd name="T7" fmla="*/ 2578 h 21600"/>
                  <a:gd name="T8" fmla="*/ 9673 w 21600"/>
                  <a:gd name="T9" fmla="*/ 3688 h 21600"/>
                  <a:gd name="T10" fmla="*/ 12211 w 21600"/>
                  <a:gd name="T11" fmla="*/ -2627 h 21600"/>
                  <a:gd name="T12" fmla="*/ 16215 w 21600"/>
                  <a:gd name="T13" fmla="*/ 2319 h 21600"/>
                  <a:gd name="T14" fmla="*/ 11270 w 21600"/>
                  <a:gd name="T15" fmla="*/ 6324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1552" y="3639"/>
                    </a:moveTo>
                    <a:cubicBezTo>
                      <a:pt x="11302" y="3613"/>
                      <a:pt x="11051" y="3600"/>
                      <a:pt x="10800" y="3600"/>
                    </a:cubicBezTo>
                    <a:cubicBezTo>
                      <a:pt x="9790" y="3599"/>
                      <a:pt x="8793" y="3812"/>
                      <a:pt x="7871" y="4222"/>
                    </a:cubicBezTo>
                    <a:lnTo>
                      <a:pt x="6407" y="933"/>
                    </a:lnTo>
                    <a:cubicBezTo>
                      <a:pt x="7789" y="318"/>
                      <a:pt x="9286" y="-1"/>
                      <a:pt x="10800" y="0"/>
                    </a:cubicBezTo>
                    <a:cubicBezTo>
                      <a:pt x="11177" y="0"/>
                      <a:pt x="11553" y="19"/>
                      <a:pt x="11928" y="59"/>
                    </a:cubicBezTo>
                    <a:lnTo>
                      <a:pt x="12211" y="-2627"/>
                    </a:lnTo>
                    <a:lnTo>
                      <a:pt x="16215" y="2319"/>
                    </a:lnTo>
                    <a:lnTo>
                      <a:pt x="11270" y="6324"/>
                    </a:lnTo>
                    <a:lnTo>
                      <a:pt x="11552" y="363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513D"/>
                </a:solidFill>
                <a:miter lim="800000"/>
                <a:headEnd/>
                <a:tailEnd/>
              </a:ln>
              <a:effectLst>
                <a:outerShdw dist="71842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4" name="_s3079"/>
              <p:cNvSpPr>
                <a:spLocks noChangeArrowheads="1" noTextEdit="1"/>
              </p:cNvSpPr>
              <p:nvPr/>
            </p:nvSpPr>
            <p:spPr bwMode="auto">
              <a:xfrm rot="8640000" flipH="1">
                <a:off x="2433" y="1850"/>
                <a:ext cx="1469" cy="1469"/>
              </a:xfrm>
              <a:custGeom>
                <a:avLst/>
                <a:gdLst>
                  <a:gd name="G0" fmla="+- -5505024 0 0"/>
                  <a:gd name="G1" fmla="+- -7471104 0 0"/>
                  <a:gd name="G2" fmla="+- -5505024 0 -7471104"/>
                  <a:gd name="G3" fmla="+- 10800 0 0"/>
                  <a:gd name="G4" fmla="+- 0 0 -5505024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200 0 0"/>
                  <a:gd name="G9" fmla="+- 0 0 -7471104"/>
                  <a:gd name="G10" fmla="+- 7200 0 2700"/>
                  <a:gd name="G11" fmla="cos G10 -5505024"/>
                  <a:gd name="G12" fmla="sin G10 -5505024"/>
                  <a:gd name="G13" fmla="cos 13500 -5505024"/>
                  <a:gd name="G14" fmla="sin 13500 -5505024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200 1 2"/>
                  <a:gd name="G20" fmla="+- G19 5400 0"/>
                  <a:gd name="G21" fmla="cos G20 -5505024"/>
                  <a:gd name="G22" fmla="sin G20 -5505024"/>
                  <a:gd name="G23" fmla="+- G21 10800 0"/>
                  <a:gd name="G24" fmla="+- G12 G23 G22"/>
                  <a:gd name="G25" fmla="+- G22 G23 G11"/>
                  <a:gd name="G26" fmla="cos 10800 -5505024"/>
                  <a:gd name="G27" fmla="sin 10800 -5505024"/>
                  <a:gd name="G28" fmla="cos 7200 -5505024"/>
                  <a:gd name="G29" fmla="sin 7200 -5505024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7471104"/>
                  <a:gd name="G36" fmla="sin G34 -7471104"/>
                  <a:gd name="G37" fmla="+/ -7471104 -5505024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200 G39"/>
                  <a:gd name="G43" fmla="sin 7200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9110 w 21600"/>
                  <a:gd name="T5" fmla="*/ 132 h 21600"/>
                  <a:gd name="T6" fmla="*/ 7139 w 21600"/>
                  <a:gd name="T7" fmla="*/ 2578 h 21600"/>
                  <a:gd name="T8" fmla="*/ 9673 w 21600"/>
                  <a:gd name="T9" fmla="*/ 3688 h 21600"/>
                  <a:gd name="T10" fmla="*/ 12211 w 21600"/>
                  <a:gd name="T11" fmla="*/ -2627 h 21600"/>
                  <a:gd name="T12" fmla="*/ 16215 w 21600"/>
                  <a:gd name="T13" fmla="*/ 2319 h 21600"/>
                  <a:gd name="T14" fmla="*/ 11270 w 21600"/>
                  <a:gd name="T15" fmla="*/ 6324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1552" y="3639"/>
                    </a:moveTo>
                    <a:cubicBezTo>
                      <a:pt x="11302" y="3613"/>
                      <a:pt x="11051" y="3600"/>
                      <a:pt x="10800" y="3600"/>
                    </a:cubicBezTo>
                    <a:cubicBezTo>
                      <a:pt x="9790" y="3599"/>
                      <a:pt x="8793" y="3812"/>
                      <a:pt x="7871" y="4222"/>
                    </a:cubicBezTo>
                    <a:lnTo>
                      <a:pt x="6407" y="933"/>
                    </a:lnTo>
                    <a:cubicBezTo>
                      <a:pt x="7789" y="318"/>
                      <a:pt x="9286" y="-1"/>
                      <a:pt x="10800" y="0"/>
                    </a:cubicBezTo>
                    <a:cubicBezTo>
                      <a:pt x="11177" y="0"/>
                      <a:pt x="11553" y="19"/>
                      <a:pt x="11928" y="59"/>
                    </a:cubicBezTo>
                    <a:lnTo>
                      <a:pt x="12211" y="-2627"/>
                    </a:lnTo>
                    <a:lnTo>
                      <a:pt x="16215" y="2319"/>
                    </a:lnTo>
                    <a:lnTo>
                      <a:pt x="11270" y="6324"/>
                    </a:lnTo>
                    <a:lnTo>
                      <a:pt x="11552" y="3639"/>
                    </a:lnTo>
                    <a:close/>
                  </a:path>
                </a:pathLst>
              </a:custGeom>
              <a:solidFill>
                <a:srgbClr val="4DDCB8"/>
              </a:solidFill>
              <a:ln w="9525">
                <a:solidFill>
                  <a:srgbClr val="00513D"/>
                </a:solidFill>
                <a:miter lim="800000"/>
                <a:headEnd/>
                <a:tailEnd/>
              </a:ln>
              <a:effectLst>
                <a:outerShdw dist="71842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5" name="_s3080"/>
              <p:cNvSpPr>
                <a:spLocks noChangeArrowheads="1" noTextEdit="1"/>
              </p:cNvSpPr>
              <p:nvPr/>
            </p:nvSpPr>
            <p:spPr bwMode="auto">
              <a:xfrm rot="4320000" flipH="1">
                <a:off x="2612" y="1303"/>
                <a:ext cx="1469" cy="1469"/>
              </a:xfrm>
              <a:custGeom>
                <a:avLst/>
                <a:gdLst>
                  <a:gd name="G0" fmla="+- -5505024 0 0"/>
                  <a:gd name="G1" fmla="+- -7471104 0 0"/>
                  <a:gd name="G2" fmla="+- -5505024 0 -7471104"/>
                  <a:gd name="G3" fmla="+- 10800 0 0"/>
                  <a:gd name="G4" fmla="+- 0 0 -5505024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200 0 0"/>
                  <a:gd name="G9" fmla="+- 0 0 -7471104"/>
                  <a:gd name="G10" fmla="+- 7200 0 2700"/>
                  <a:gd name="G11" fmla="cos G10 -5505024"/>
                  <a:gd name="G12" fmla="sin G10 -5505024"/>
                  <a:gd name="G13" fmla="cos 13500 -5505024"/>
                  <a:gd name="G14" fmla="sin 13500 -5505024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200 1 2"/>
                  <a:gd name="G20" fmla="+- G19 5400 0"/>
                  <a:gd name="G21" fmla="cos G20 -5505024"/>
                  <a:gd name="G22" fmla="sin G20 -5505024"/>
                  <a:gd name="G23" fmla="+- G21 10800 0"/>
                  <a:gd name="G24" fmla="+- G12 G23 G22"/>
                  <a:gd name="G25" fmla="+- G22 G23 G11"/>
                  <a:gd name="G26" fmla="cos 10800 -5505024"/>
                  <a:gd name="G27" fmla="sin 10800 -5505024"/>
                  <a:gd name="G28" fmla="cos 7200 -5505024"/>
                  <a:gd name="G29" fmla="sin 7200 -5505024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7471104"/>
                  <a:gd name="G36" fmla="sin G34 -7471104"/>
                  <a:gd name="G37" fmla="+/ -7471104 -5505024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200 G39"/>
                  <a:gd name="G43" fmla="sin 7200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9110 w 21600"/>
                  <a:gd name="T5" fmla="*/ 132 h 21600"/>
                  <a:gd name="T6" fmla="*/ 7139 w 21600"/>
                  <a:gd name="T7" fmla="*/ 2578 h 21600"/>
                  <a:gd name="T8" fmla="*/ 9673 w 21600"/>
                  <a:gd name="T9" fmla="*/ 3688 h 21600"/>
                  <a:gd name="T10" fmla="*/ 12211 w 21600"/>
                  <a:gd name="T11" fmla="*/ -2627 h 21600"/>
                  <a:gd name="T12" fmla="*/ 16215 w 21600"/>
                  <a:gd name="T13" fmla="*/ 2319 h 21600"/>
                  <a:gd name="T14" fmla="*/ 11270 w 21600"/>
                  <a:gd name="T15" fmla="*/ 6324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1552" y="3639"/>
                    </a:moveTo>
                    <a:cubicBezTo>
                      <a:pt x="11302" y="3613"/>
                      <a:pt x="11051" y="3600"/>
                      <a:pt x="10800" y="3600"/>
                    </a:cubicBezTo>
                    <a:cubicBezTo>
                      <a:pt x="9790" y="3599"/>
                      <a:pt x="8793" y="3812"/>
                      <a:pt x="7871" y="4222"/>
                    </a:cubicBezTo>
                    <a:lnTo>
                      <a:pt x="6407" y="933"/>
                    </a:lnTo>
                    <a:cubicBezTo>
                      <a:pt x="7789" y="318"/>
                      <a:pt x="9286" y="-1"/>
                      <a:pt x="10800" y="0"/>
                    </a:cubicBezTo>
                    <a:cubicBezTo>
                      <a:pt x="11177" y="0"/>
                      <a:pt x="11553" y="19"/>
                      <a:pt x="11928" y="59"/>
                    </a:cubicBezTo>
                    <a:lnTo>
                      <a:pt x="12211" y="-2627"/>
                    </a:lnTo>
                    <a:lnTo>
                      <a:pt x="16215" y="2319"/>
                    </a:lnTo>
                    <a:lnTo>
                      <a:pt x="11270" y="6324"/>
                    </a:lnTo>
                    <a:lnTo>
                      <a:pt x="11552" y="3639"/>
                    </a:lnTo>
                    <a:close/>
                  </a:path>
                </a:pathLst>
              </a:custGeom>
              <a:solidFill>
                <a:srgbClr val="009973"/>
              </a:solidFill>
              <a:ln w="9525">
                <a:solidFill>
                  <a:srgbClr val="00513D"/>
                </a:solidFill>
                <a:miter lim="800000"/>
                <a:headEnd/>
                <a:tailEnd/>
              </a:ln>
              <a:effectLst>
                <a:outerShdw dist="71842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6" name="_s3081"/>
              <p:cNvSpPr>
                <a:spLocks noChangeArrowheads="1"/>
              </p:cNvSpPr>
              <p:nvPr/>
            </p:nvSpPr>
            <p:spPr bwMode="auto">
              <a:xfrm>
                <a:off x="3257" y="1025"/>
                <a:ext cx="54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rPr>
                  <a:t>Canal</a:t>
                </a:r>
              </a:p>
            </p:txBody>
          </p:sp>
          <p:sp>
            <p:nvSpPr>
              <p:cNvPr id="57" name="_s3082"/>
              <p:cNvSpPr>
                <a:spLocks noChangeArrowheads="1"/>
              </p:cNvSpPr>
              <p:nvPr/>
            </p:nvSpPr>
            <p:spPr bwMode="auto">
              <a:xfrm>
                <a:off x="2611" y="3018"/>
                <a:ext cx="54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rPr>
                  <a:t>Logística</a:t>
                </a:r>
              </a:p>
            </p:txBody>
          </p:sp>
          <p:sp>
            <p:nvSpPr>
              <p:cNvPr id="58" name="_s3083"/>
              <p:cNvSpPr>
                <a:spLocks noChangeArrowheads="1"/>
              </p:cNvSpPr>
              <p:nvPr/>
            </p:nvSpPr>
            <p:spPr bwMode="auto">
              <a:xfrm>
                <a:off x="3658" y="2256"/>
                <a:ext cx="54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rPr>
                  <a:t>Estoque</a:t>
                </a:r>
              </a:p>
            </p:txBody>
          </p:sp>
          <p:sp>
            <p:nvSpPr>
              <p:cNvPr id="59" name="_s3084"/>
              <p:cNvSpPr>
                <a:spLocks noChangeArrowheads="1"/>
              </p:cNvSpPr>
              <p:nvPr/>
            </p:nvSpPr>
            <p:spPr bwMode="auto">
              <a:xfrm>
                <a:off x="1563" y="2258"/>
                <a:ext cx="54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rPr>
                  <a:t>TRENDnet</a:t>
                </a:r>
              </a:p>
            </p:txBody>
          </p:sp>
          <p:sp>
            <p:nvSpPr>
              <p:cNvPr id="60" name="_s3085"/>
              <p:cNvSpPr>
                <a:spLocks noChangeArrowheads="1"/>
              </p:cNvSpPr>
              <p:nvPr/>
            </p:nvSpPr>
            <p:spPr bwMode="auto">
              <a:xfrm>
                <a:off x="1962" y="1026"/>
                <a:ext cx="540" cy="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entury Gothic" pitchFamily="34" charset="0"/>
                    <a:cs typeface="Arial" charset="0"/>
                  </a:rPr>
                  <a:t>Usuários</a:t>
                </a:r>
              </a:p>
            </p:txBody>
          </p:sp>
        </p:grpSp>
        <p:pic>
          <p:nvPicPr>
            <p:cNvPr id="48" name="Picture 51" descr="MCMP00029_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24" y="1680"/>
              <a:ext cx="1008" cy="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9" name="Picture 17" descr="DSC00478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81400" y="4533900"/>
            <a:ext cx="299720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Box 2"/>
          <p:cNvSpPr txBox="1">
            <a:spLocks noChangeArrowheads="1"/>
          </p:cNvSpPr>
          <p:nvPr/>
        </p:nvSpPr>
        <p:spPr bwMode="auto">
          <a:xfrm>
            <a:off x="152400" y="2801938"/>
            <a:ext cx="3200400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3500" dirty="0" err="1" smtClean="0">
                <a:latin typeface="+mj-lt"/>
              </a:rPr>
              <a:t>Nichos</a:t>
            </a:r>
            <a:endParaRPr lang="en-US" sz="3500" dirty="0" smtClean="0">
              <a:latin typeface="+mj-lt"/>
            </a:endParaRPr>
          </a:p>
          <a:p>
            <a:pPr marL="914400" lvl="1" indent="-457200" eaLnBrk="1" hangingPunct="1">
              <a:buClr>
                <a:srgbClr val="0070C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</a:rPr>
              <a:t>SOHO</a:t>
            </a:r>
          </a:p>
          <a:p>
            <a:pPr marL="914400" lvl="1" indent="-457200" eaLnBrk="1" hangingPunct="1">
              <a:buClr>
                <a:srgbClr val="0070C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</a:rPr>
              <a:t>SMB</a:t>
            </a:r>
          </a:p>
          <a:p>
            <a:pPr marL="914400" lvl="1" indent="-457200" eaLnBrk="1" hangingPunct="1"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</a:rPr>
              <a:t>Segurança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333375" y="76200"/>
            <a:ext cx="8124825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5000" kern="0" err="1" smtClean="0">
                <a:solidFill>
                  <a:srgbClr val="0070C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Mercados</a:t>
            </a:r>
            <a:r>
              <a:rPr lang="en-US" sz="5000" kern="0" smtClean="0">
                <a:solidFill>
                  <a:srgbClr val="0070C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en-US" sz="5000" kern="0" err="1" smtClean="0">
                <a:solidFill>
                  <a:srgbClr val="0070C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Alvo</a:t>
            </a:r>
            <a:endParaRPr lang="en-US" sz="5000" kern="0">
              <a:solidFill>
                <a:srgbClr val="0070C0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7172" name="Picture 5" descr="\\pixelpro2\ETC\for_Emily\Cristina\pp_business20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9688" y="2132013"/>
            <a:ext cx="4608512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171700" y="2209800"/>
            <a:ext cx="4267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6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itchFamily="34" charset="-128"/>
                <a:cs typeface="Tahoma" pitchFamily="34" charset="0"/>
              </a:rPr>
              <a:t>Obrigado</a:t>
            </a:r>
            <a:endParaRPr lang="en-US" sz="6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rial Unicode MS" pitchFamily="34" charset="-128"/>
              <a:cs typeface="Tahom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0" y="3581400"/>
            <a:ext cx="5562600" cy="19812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mtClean="0">
                <a:solidFill>
                  <a:schemeClr val="bg1">
                    <a:lumMod val="50000"/>
                  </a:schemeClr>
                </a:solidFill>
                <a:latin typeface="Segoe UI Symbol" pitchFamily="34" charset="0"/>
                <a:ea typeface="Segoe UI Symbol" pitchFamily="34" charset="0"/>
                <a:cs typeface="Tahoma" pitchFamily="34" charset="0"/>
              </a:rPr>
              <a:t>José Motta </a:t>
            </a:r>
            <a:r>
              <a:rPr lang="pt-BR" smtClean="0">
                <a:solidFill>
                  <a:schemeClr val="bg1">
                    <a:lumMod val="50000"/>
                  </a:schemeClr>
                </a:solidFill>
                <a:latin typeface="Segoe UI Symbol" pitchFamily="34" charset="0"/>
                <a:ea typeface="Segoe UI Symbol" pitchFamily="34" charset="0"/>
                <a:cs typeface="Tahoma" pitchFamily="34" charset="0"/>
              </a:rPr>
              <a:t>- </a:t>
            </a:r>
            <a:r>
              <a:rPr lang="pt-BR" smtClean="0">
                <a:solidFill>
                  <a:schemeClr val="bg1">
                    <a:lumMod val="50000"/>
                  </a:schemeClr>
                </a:solidFill>
                <a:latin typeface="Segoe UI Symbol" pitchFamily="34" charset="0"/>
                <a:ea typeface="Segoe UI Symbol" pitchFamily="34" charset="0"/>
                <a:cs typeface="Tahoma" pitchFamily="34" charset="0"/>
                <a:hlinkClick r:id="rId2"/>
              </a:rPr>
              <a:t>josemotta@trend.net.br</a:t>
            </a:r>
            <a:endParaRPr lang="pt-BR" smtClean="0">
              <a:solidFill>
                <a:schemeClr val="bg1">
                  <a:lumMod val="50000"/>
                </a:schemeClr>
              </a:solidFill>
              <a:latin typeface="Segoe UI Symbol" pitchFamily="34" charset="0"/>
              <a:ea typeface="Segoe UI Symbol" pitchFamily="34" charset="0"/>
              <a:cs typeface="Tahoma" pitchFamily="34" charset="0"/>
            </a:endParaRPr>
          </a:p>
          <a:p>
            <a:pPr algn="ctr"/>
            <a:r>
              <a:rPr lang="pt-BR" smtClean="0">
                <a:solidFill>
                  <a:schemeClr val="bg1">
                    <a:lumMod val="50000"/>
                  </a:schemeClr>
                </a:solidFill>
                <a:latin typeface="Segoe UI Symbol" pitchFamily="34" charset="0"/>
                <a:ea typeface="Segoe UI Symbol" pitchFamily="34" charset="0"/>
                <a:cs typeface="Tahoma" pitchFamily="34" charset="0"/>
              </a:rPr>
              <a:t>Diretor </a:t>
            </a:r>
            <a:r>
              <a:rPr lang="pt-BR" smtClean="0">
                <a:solidFill>
                  <a:schemeClr val="bg1">
                    <a:lumMod val="50000"/>
                  </a:schemeClr>
                </a:solidFill>
                <a:latin typeface="Segoe UI Symbol" pitchFamily="34" charset="0"/>
                <a:ea typeface="Segoe UI Symbol" pitchFamily="34" charset="0"/>
                <a:cs typeface="Tahoma" pitchFamily="34" charset="0"/>
              </a:rPr>
              <a:t>Técnico</a:t>
            </a:r>
            <a:endParaRPr lang="pt-BR" smtClean="0">
              <a:solidFill>
                <a:schemeClr val="bg1">
                  <a:lumMod val="50000"/>
                </a:schemeClr>
              </a:solidFill>
              <a:latin typeface="Segoe UI Symbol" pitchFamily="34" charset="0"/>
              <a:ea typeface="Segoe UI Symbol" pitchFamily="34" charset="0"/>
              <a:cs typeface="Tahoma" pitchFamily="34" charset="0"/>
            </a:endParaRPr>
          </a:p>
          <a:p>
            <a:pPr algn="ctr"/>
            <a:r>
              <a:rPr lang="pt-BR" smtClean="0">
                <a:solidFill>
                  <a:schemeClr val="bg1">
                    <a:lumMod val="50000"/>
                  </a:schemeClr>
                </a:solidFill>
                <a:latin typeface="Segoe UI Symbol" pitchFamily="34" charset="0"/>
                <a:ea typeface="Segoe UI Symbol" pitchFamily="34" charset="0"/>
                <a:cs typeface="Tahoma" pitchFamily="34" charset="0"/>
              </a:rPr>
              <a:t>TRENDnet </a:t>
            </a:r>
            <a:r>
              <a:rPr lang="pt-BR" smtClean="0">
                <a:solidFill>
                  <a:schemeClr val="bg1">
                    <a:lumMod val="50000"/>
                  </a:schemeClr>
                </a:solidFill>
                <a:latin typeface="Segoe UI Symbol" pitchFamily="34" charset="0"/>
                <a:ea typeface="Segoe UI Symbol" pitchFamily="34" charset="0"/>
                <a:cs typeface="Tahoma" pitchFamily="34" charset="0"/>
              </a:rPr>
              <a:t>Brasil</a:t>
            </a:r>
            <a:endParaRPr lang="pt-BR" smtClean="0">
              <a:solidFill>
                <a:schemeClr val="bg1">
                  <a:lumMod val="50000"/>
                </a:schemeClr>
              </a:solidFill>
              <a:latin typeface="Segoe UI Symbol" pitchFamily="34" charset="0"/>
              <a:ea typeface="Segoe UI Symbol" pitchFamily="34" charset="0"/>
              <a:cs typeface="Tahoma" pitchFamily="34" charset="0"/>
            </a:endParaRPr>
          </a:p>
          <a:p>
            <a:pPr algn="ctr"/>
            <a:endParaRPr lang="pt-BR" smtClean="0">
              <a:solidFill>
                <a:schemeClr val="bg1">
                  <a:lumMod val="50000"/>
                </a:schemeClr>
              </a:solidFill>
              <a:latin typeface="Segoe UI Symbol" pitchFamily="34" charset="0"/>
              <a:ea typeface="Segoe UI Symbol" pitchFamily="34" charset="0"/>
              <a:cs typeface="Tahoma" pitchFamily="34" charset="0"/>
            </a:endParaRPr>
          </a:p>
          <a:p>
            <a:pPr algn="ctr"/>
            <a:r>
              <a:rPr lang="pt-BR" smtClean="0">
                <a:solidFill>
                  <a:schemeClr val="bg1">
                    <a:lumMod val="50000"/>
                  </a:schemeClr>
                </a:solidFill>
                <a:latin typeface="Segoe UI Symbol" pitchFamily="34" charset="0"/>
                <a:ea typeface="Segoe UI Symbol" pitchFamily="34" charset="0"/>
                <a:cs typeface="Tahoma" pitchFamily="34" charset="0"/>
              </a:rPr>
              <a:t>trend.net.br</a:t>
            </a:r>
            <a:r>
              <a:rPr lang="pt-BR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pt-BR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BR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BR">
              <a:solidFill>
                <a:schemeClr val="bg1">
                  <a:lumMod val="50000"/>
                </a:schemeClr>
              </a:solidFill>
              <a:latin typeface="Segoe UI Symbol" pitchFamily="34" charset="0"/>
              <a:ea typeface="Segoe UI Symbol" pitchFamily="34" charset="0"/>
              <a:cs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333375" y="685800"/>
            <a:ext cx="8810625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endParaRPr lang="pt-BR" sz="6000" kern="0">
              <a:solidFill>
                <a:srgbClr val="FFC000"/>
              </a:solidFill>
              <a:latin typeface="Helvetica 55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333375" y="76200"/>
            <a:ext cx="8124825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pt-BR" sz="50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TRENDnet Inc.</a:t>
            </a:r>
            <a:endParaRPr lang="pt-BR" sz="5000" kern="0" dirty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1143001" y="5662613"/>
            <a:ext cx="13716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pt-BR" sz="3000" b="0" smtClean="0">
                <a:latin typeface="+mj-lt"/>
              </a:rPr>
              <a:t>  </a:t>
            </a:r>
            <a:r>
              <a:rPr lang="pt-BR" sz="2500" b="0" smtClean="0">
                <a:latin typeface="+mj-lt"/>
              </a:rPr>
              <a:t>+130</a:t>
            </a:r>
          </a:p>
          <a:p>
            <a:pPr eaLnBrk="1" hangingPunct="1">
              <a:defRPr/>
            </a:pPr>
            <a:r>
              <a:rPr lang="pt-BR" sz="2500" b="0" smtClean="0">
                <a:latin typeface="+mj-lt"/>
              </a:rPr>
              <a:t>Países</a:t>
            </a:r>
          </a:p>
        </p:txBody>
      </p:sp>
      <p:sp>
        <p:nvSpPr>
          <p:cNvPr id="9223" name="TextBox 9"/>
          <p:cNvSpPr txBox="1">
            <a:spLocks noChangeArrowheads="1"/>
          </p:cNvSpPr>
          <p:nvPr/>
        </p:nvSpPr>
        <p:spPr bwMode="auto">
          <a:xfrm>
            <a:off x="2765779" y="5715000"/>
            <a:ext cx="15494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pt-BR" sz="2500" b="0" smtClean="0">
                <a:latin typeface="+mj-lt"/>
              </a:rPr>
              <a:t>+350</a:t>
            </a:r>
          </a:p>
          <a:p>
            <a:pPr algn="ctr" eaLnBrk="1" hangingPunct="1">
              <a:defRPr/>
            </a:pPr>
            <a:r>
              <a:rPr lang="pt-BR" sz="2500" b="0" smtClean="0">
                <a:latin typeface="+mj-lt"/>
              </a:rPr>
              <a:t>Produtos</a:t>
            </a:r>
          </a:p>
        </p:txBody>
      </p:sp>
      <p:sp>
        <p:nvSpPr>
          <p:cNvPr id="9224" name="TextBox 10"/>
          <p:cNvSpPr txBox="1">
            <a:spLocks noChangeArrowheads="1"/>
          </p:cNvSpPr>
          <p:nvPr/>
        </p:nvSpPr>
        <p:spPr bwMode="auto">
          <a:xfrm>
            <a:off x="4566357" y="5638800"/>
            <a:ext cx="196426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pt-BR" sz="3000" b="0" smtClean="0">
                <a:latin typeface="+mj-lt"/>
              </a:rPr>
              <a:t> </a:t>
            </a:r>
            <a:r>
              <a:rPr lang="pt-BR" sz="2400" b="0" smtClean="0"/>
              <a:t>+</a:t>
            </a:r>
            <a:r>
              <a:rPr lang="pt-BR" sz="2500" b="0" smtClean="0">
                <a:latin typeface="+mj-lt"/>
              </a:rPr>
              <a:t>24 Anos</a:t>
            </a:r>
          </a:p>
          <a:p>
            <a:pPr algn="ctr" eaLnBrk="1" hangingPunct="1">
              <a:defRPr/>
            </a:pPr>
            <a:r>
              <a:rPr lang="pt-BR" sz="2500" b="0" smtClean="0">
                <a:latin typeface="+mj-lt"/>
              </a:rPr>
              <a:t>Fundação</a:t>
            </a:r>
          </a:p>
        </p:txBody>
      </p:sp>
      <p:pic>
        <p:nvPicPr>
          <p:cNvPr id="2" name="Picture 11" descr="\\pixelpro2\ETC\for_Emily\Cristina\pp_headquarter20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4125" y="1271588"/>
            <a:ext cx="674052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6781801" y="5638800"/>
            <a:ext cx="1828800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pt-BR" sz="3000" b="0" dirty="0" smtClean="0">
                <a:latin typeface="+mj-lt"/>
              </a:rPr>
              <a:t> </a:t>
            </a:r>
            <a:r>
              <a:rPr lang="pt-BR" sz="2400" b="0" dirty="0" smtClean="0"/>
              <a:t>+</a:t>
            </a:r>
            <a:r>
              <a:rPr lang="pt-BR" sz="2500" b="0" dirty="0" smtClean="0">
                <a:latin typeface="+mj-lt"/>
              </a:rPr>
              <a:t>23 Anos no Brasil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5" descr="\\pixelpro2\ETC\for_Emily\Cristina\pp_global3_20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443038"/>
            <a:ext cx="8859838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38138" y="26988"/>
            <a:ext cx="6400800" cy="8620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5000" dirty="0" smtClean="0">
                <a:solidFill>
                  <a:srgbClr val="0070C0"/>
                </a:solidFill>
                <a:latin typeface="+mj-lt"/>
              </a:rPr>
              <a:t>Logística da Fábrica</a:t>
            </a:r>
            <a:endParaRPr lang="en-US" sz="5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10244" name="Picture 18" descr="\\pixelpro2\ETC\for_Emily\Cristina\pp_warehouse1_201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9713" y="2865438"/>
            <a:ext cx="3352800" cy="210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 bwMode="auto">
          <a:xfrm>
            <a:off x="392113" y="4440238"/>
            <a:ext cx="19812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+mj-lt"/>
              </a:rPr>
              <a:t>Torrance, CA</a:t>
            </a:r>
          </a:p>
        </p:txBody>
      </p:sp>
      <p:pic>
        <p:nvPicPr>
          <p:cNvPr id="10246" name="Picture 17" descr="\\pixelpro2\ETC\for_Emily\Cristina\pp_warehouse2_201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91063" y="1235075"/>
            <a:ext cx="2311400" cy="372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 bwMode="auto">
          <a:xfrm>
            <a:off x="5065713" y="4446588"/>
            <a:ext cx="15636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+mj-lt"/>
              </a:rPr>
              <a:t>Netherlands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\\pixelpro2\ETC\for_Emily\Cristina\pp_global_sales20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750" y="1447800"/>
            <a:ext cx="8842375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1751013" y="2551113"/>
            <a:ext cx="185737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sz="540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876425" y="2551113"/>
            <a:ext cx="184150" cy="92392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endParaRPr lang="en-US" sz="5400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762000" y="6934200"/>
            <a:ext cx="1981200" cy="1447800"/>
          </a:xfrm>
          <a:prstGeom prst="round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333375" y="76200"/>
            <a:ext cx="8810625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pt-BR" sz="5000" kern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Vendas</a:t>
            </a:r>
            <a:r>
              <a:rPr lang="en-US" sz="5000" kern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 Globais</a:t>
            </a:r>
            <a:endParaRPr lang="en-US" sz="5000" kern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8" descr="\\pixelpro2\ETC\for_Emily\Cristina\pp_130countries20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0"/>
            <a:ext cx="8923338" cy="488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TextBox 2"/>
          <p:cNvSpPr txBox="1">
            <a:spLocks noChangeArrowheads="1"/>
          </p:cNvSpPr>
          <p:nvPr/>
        </p:nvSpPr>
        <p:spPr bwMode="auto">
          <a:xfrm>
            <a:off x="55563" y="26988"/>
            <a:ext cx="891540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5000" dirty="0" smtClean="0">
                <a:solidFill>
                  <a:srgbClr val="0070C0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+130 países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90600" y="2297906"/>
            <a:ext cx="13716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1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58% </a:t>
            </a:r>
            <a:br>
              <a:rPr lang="en-US" sz="21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</a:br>
            <a:r>
              <a:rPr lang="en-US" sz="21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USA and Canada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05000" y="4724400"/>
            <a:ext cx="13716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1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13% </a:t>
            </a:r>
            <a:br>
              <a:rPr lang="en-US" sz="21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</a:br>
            <a:r>
              <a:rPr lang="en-US" sz="21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Latin America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686300" y="2469356"/>
            <a:ext cx="12192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1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24%</a:t>
            </a:r>
          </a:p>
          <a:p>
            <a:pPr algn="ctr" eaLnBrk="1" hangingPunct="1">
              <a:defRPr/>
            </a:pPr>
            <a:r>
              <a:rPr lang="en-US" sz="21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EMEA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010400" y="3505200"/>
            <a:ext cx="16764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1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5% </a:t>
            </a:r>
          </a:p>
          <a:p>
            <a:pPr algn="ctr" eaLnBrk="1" hangingPunct="1">
              <a:defRPr/>
            </a:pPr>
            <a:r>
              <a:rPr lang="en-US" sz="21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Rest of the World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2" descr="\\pixelpro2\ETC\for_Emily\Cristina\pp_global20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76400"/>
            <a:ext cx="8588375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TextBox 3"/>
          <p:cNvSpPr txBox="1">
            <a:spLocks noChangeArrowheads="1"/>
          </p:cNvSpPr>
          <p:nvPr/>
        </p:nvSpPr>
        <p:spPr bwMode="auto">
          <a:xfrm>
            <a:off x="304800" y="1108075"/>
            <a:ext cx="7543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2600" b="0" dirty="0" smtClean="0">
                <a:latin typeface="+mj-lt"/>
              </a:rPr>
              <a:t>Fundada em 1990, chegou ao Brasil em 1991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295400" y="3030538"/>
            <a:ext cx="1066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5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1990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87513" y="3886200"/>
            <a:ext cx="1066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5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1999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286000" y="4994275"/>
            <a:ext cx="1066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5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1991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152900" y="4267200"/>
            <a:ext cx="1066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5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2000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495800" y="2784475"/>
            <a:ext cx="1066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5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1993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757863" y="3546475"/>
            <a:ext cx="1066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5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2002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858000" y="5257800"/>
            <a:ext cx="1066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50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8F8F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1998</a:t>
            </a:r>
          </a:p>
        </p:txBody>
      </p:sp>
      <p:sp>
        <p:nvSpPr>
          <p:cNvPr id="13323" name="TextBox 2"/>
          <p:cNvSpPr txBox="1">
            <a:spLocks noChangeArrowheads="1"/>
          </p:cNvSpPr>
          <p:nvPr/>
        </p:nvSpPr>
        <p:spPr bwMode="auto">
          <a:xfrm>
            <a:off x="228600" y="36513"/>
            <a:ext cx="891540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pt-BR" sz="500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Presença</a:t>
            </a:r>
            <a:r>
              <a:rPr lang="en-US" sz="500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 Global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3" descr="\\Pixelpro2\etc\for_Emily\Cristina\for_presentation\pp_productportfolio1_20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295400"/>
            <a:ext cx="895508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TextBox 4">
            <a:hlinkClick r:id="rId4"/>
          </p:cNvPr>
          <p:cNvSpPr txBox="1">
            <a:spLocks noChangeArrowheads="1"/>
          </p:cNvSpPr>
          <p:nvPr/>
        </p:nvSpPr>
        <p:spPr bwMode="auto">
          <a:xfrm>
            <a:off x="192088" y="2433638"/>
            <a:ext cx="2449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300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Wireless</a:t>
            </a:r>
          </a:p>
        </p:txBody>
      </p:sp>
      <p:sp>
        <p:nvSpPr>
          <p:cNvPr id="14348" name="TextBox 4">
            <a:hlinkClick r:id="rId4"/>
          </p:cNvPr>
          <p:cNvSpPr txBox="1">
            <a:spLocks noChangeArrowheads="1"/>
          </p:cNvSpPr>
          <p:nvPr/>
        </p:nvSpPr>
        <p:spPr bwMode="auto">
          <a:xfrm>
            <a:off x="3240088" y="2422525"/>
            <a:ext cx="2600325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300" dirty="0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Segurança</a:t>
            </a:r>
          </a:p>
        </p:txBody>
      </p:sp>
      <p:sp>
        <p:nvSpPr>
          <p:cNvPr id="14349" name="TextBox 4">
            <a:hlinkClick r:id="rId4"/>
          </p:cNvPr>
          <p:cNvSpPr txBox="1">
            <a:spLocks noChangeArrowheads="1"/>
          </p:cNvSpPr>
          <p:nvPr/>
        </p:nvSpPr>
        <p:spPr bwMode="auto">
          <a:xfrm>
            <a:off x="6440488" y="2424113"/>
            <a:ext cx="2432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300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Powerline</a:t>
            </a:r>
          </a:p>
        </p:txBody>
      </p:sp>
      <p:sp>
        <p:nvSpPr>
          <p:cNvPr id="14350" name="TextBox 4">
            <a:hlinkClick r:id="rId4"/>
          </p:cNvPr>
          <p:cNvSpPr txBox="1">
            <a:spLocks noChangeArrowheads="1"/>
          </p:cNvSpPr>
          <p:nvPr/>
        </p:nvSpPr>
        <p:spPr bwMode="auto">
          <a:xfrm>
            <a:off x="257175" y="4114800"/>
            <a:ext cx="24495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300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Switches</a:t>
            </a:r>
          </a:p>
        </p:txBody>
      </p:sp>
      <p:sp>
        <p:nvSpPr>
          <p:cNvPr id="14351" name="TextBox 4">
            <a:hlinkClick r:id="rId4"/>
          </p:cNvPr>
          <p:cNvSpPr txBox="1">
            <a:spLocks noChangeArrowheads="1"/>
          </p:cNvSpPr>
          <p:nvPr/>
        </p:nvSpPr>
        <p:spPr bwMode="auto">
          <a:xfrm>
            <a:off x="3316288" y="4114800"/>
            <a:ext cx="2438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300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KVM</a:t>
            </a:r>
          </a:p>
        </p:txBody>
      </p:sp>
      <p:sp>
        <p:nvSpPr>
          <p:cNvPr id="14352" name="TextBox 4">
            <a:hlinkClick r:id="rId4"/>
          </p:cNvPr>
          <p:cNvSpPr txBox="1">
            <a:spLocks noChangeArrowheads="1"/>
          </p:cNvSpPr>
          <p:nvPr/>
        </p:nvSpPr>
        <p:spPr bwMode="auto">
          <a:xfrm>
            <a:off x="192088" y="5791200"/>
            <a:ext cx="24384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300" dirty="0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PoE</a:t>
            </a:r>
          </a:p>
        </p:txBody>
      </p:sp>
      <p:sp>
        <p:nvSpPr>
          <p:cNvPr id="14353" name="TextBox 4">
            <a:hlinkClick r:id="rId4"/>
          </p:cNvPr>
          <p:cNvSpPr txBox="1">
            <a:spLocks noChangeArrowheads="1"/>
          </p:cNvSpPr>
          <p:nvPr/>
        </p:nvSpPr>
        <p:spPr bwMode="auto">
          <a:xfrm>
            <a:off x="3316288" y="5791200"/>
            <a:ext cx="243840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300" dirty="0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Fibra</a:t>
            </a:r>
          </a:p>
        </p:txBody>
      </p:sp>
      <p:sp>
        <p:nvSpPr>
          <p:cNvPr id="14354" name="TextBox 4">
            <a:hlinkClick r:id="rId4"/>
          </p:cNvPr>
          <p:cNvSpPr txBox="1">
            <a:spLocks noChangeArrowheads="1"/>
          </p:cNvSpPr>
          <p:nvPr/>
        </p:nvSpPr>
        <p:spPr bwMode="auto">
          <a:xfrm>
            <a:off x="6446838" y="5753100"/>
            <a:ext cx="24320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300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Storage</a:t>
            </a:r>
          </a:p>
        </p:txBody>
      </p:sp>
      <p:sp>
        <p:nvSpPr>
          <p:cNvPr id="14355" name="TextBox 4">
            <a:hlinkClick r:id="rId4"/>
          </p:cNvPr>
          <p:cNvSpPr txBox="1">
            <a:spLocks noChangeArrowheads="1"/>
          </p:cNvSpPr>
          <p:nvPr/>
        </p:nvSpPr>
        <p:spPr bwMode="auto">
          <a:xfrm>
            <a:off x="6446838" y="4114800"/>
            <a:ext cx="2432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300" smtClean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USB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333375" y="76200"/>
            <a:ext cx="6143625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50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Portfolio </a:t>
            </a:r>
            <a:r>
              <a:rPr lang="pt-BR" sz="5000" kern="0" dirty="0" smtClea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Produtos</a:t>
            </a:r>
            <a:endParaRPr lang="pt-BR" sz="5000" kern="0" dirty="0">
              <a:solidFill>
                <a:srgbClr val="0070C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648" y="4572000"/>
            <a:ext cx="342095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343400" y="1143000"/>
            <a:ext cx="47244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Família GREENnet proporciona economia verde de até 70% de energia</a:t>
            </a: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Linha completa Layer 2</a:t>
            </a:r>
            <a:endParaRPr lang="en-US" sz="2500" b="0" dirty="0">
              <a:latin typeface="+mj-lt"/>
              <a:ea typeface="Arial Unicode MS" pitchFamily="34" charset="-128"/>
              <a:cs typeface="Arial Unicode MS" pitchFamily="34" charset="-128"/>
            </a:endParaRP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5-24 portas Não Gerenciável</a:t>
            </a:r>
            <a:endParaRPr lang="en-US" sz="2500" b="0" dirty="0">
              <a:latin typeface="+mj-lt"/>
              <a:ea typeface="Arial Unicode MS" pitchFamily="34" charset="-128"/>
              <a:cs typeface="Arial Unicode MS" pitchFamily="34" charset="-128"/>
            </a:endParaRPr>
          </a:p>
          <a:p>
            <a:pPr marL="457200" indent="-457200">
              <a:buClr>
                <a:srgbClr val="0070C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500" b="0" dirty="0" smtClean="0">
                <a:latin typeface="+mj-lt"/>
                <a:ea typeface="Arial Unicode MS" pitchFamily="34" charset="-128"/>
                <a:cs typeface="Arial Unicode MS" pitchFamily="34" charset="-128"/>
              </a:rPr>
              <a:t>8-48 portas Web Smart</a:t>
            </a:r>
          </a:p>
        </p:txBody>
      </p:sp>
      <p:pic>
        <p:nvPicPr>
          <p:cNvPr id="17412" name="Picture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6784" y="5111750"/>
            <a:ext cx="1176216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3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68041" y="5167312"/>
            <a:ext cx="2685359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333375" y="76200"/>
            <a:ext cx="5105400" cy="762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5000" kern="0">
                <a:solidFill>
                  <a:srgbClr val="0070C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Switches</a:t>
            </a:r>
          </a:p>
        </p:txBody>
      </p:sp>
      <p:pic>
        <p:nvPicPr>
          <p:cNvPr id="17415" name="Picture 10" descr="http://www.trendnet.com/images/products/photos/TPE-1020WS/TPE-1020WS_d01_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1650" y="2236788"/>
            <a:ext cx="3586163" cy="175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76800" y="3733800"/>
            <a:ext cx="3101975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22102</TotalTime>
  <Words>491</Words>
  <Application>Microsoft Office PowerPoint</Application>
  <PresentationFormat>On-screen Show (4:3)</PresentationFormat>
  <Paragraphs>173</Paragraphs>
  <Slides>20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Default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TRENDware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TRENDware International, Inc.</dc:title>
  <dc:creator>Heath Gregory</dc:creator>
  <cp:lastModifiedBy>jo</cp:lastModifiedBy>
  <cp:revision>1262</cp:revision>
  <cp:lastPrinted>2014-04-14T20:05:28Z</cp:lastPrinted>
  <dcterms:created xsi:type="dcterms:W3CDTF">2005-07-25T18:59:17Z</dcterms:created>
  <dcterms:modified xsi:type="dcterms:W3CDTF">2015-11-09T20:32:09Z</dcterms:modified>
</cp:coreProperties>
</file>